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7466821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12178710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38311528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17009127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5" name="Footer Placeholder 4"/>
          <p:cNvSpPr>
            <a:spLocks noGrp="1"/>
          </p:cNvSpPr>
          <p:nvPr>
            <p:ph type="ftr" sz="quarter" idx="11"/>
          </p:nvPr>
        </p:nvSpPr>
        <p:spPr/>
        <p:txBody>
          <a:bodyPr/>
          <a:lstStyle/>
          <a:p>
            <a:endParaRPr lang="en-AU" dirty="0"/>
          </a:p>
        </p:txBody>
      </p:sp>
      <p:sp>
        <p:nvSpPr>
          <p:cNvPr id="6" name="Slide Number Placeholder 5"/>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35900910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928036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8" name="Footer Placeholder 7"/>
          <p:cNvSpPr>
            <a:spLocks noGrp="1"/>
          </p:cNvSpPr>
          <p:nvPr>
            <p:ph type="ftr" sz="quarter" idx="11"/>
          </p:nvPr>
        </p:nvSpPr>
        <p:spPr/>
        <p:txBody>
          <a:bodyPr/>
          <a:lstStyle/>
          <a:p>
            <a:endParaRPr lang="en-AU" dirty="0"/>
          </a:p>
        </p:txBody>
      </p:sp>
      <p:sp>
        <p:nvSpPr>
          <p:cNvPr id="9" name="Slide Number Placeholder 8"/>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241509452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4" name="Footer Placeholder 3"/>
          <p:cNvSpPr>
            <a:spLocks noGrp="1"/>
          </p:cNvSpPr>
          <p:nvPr>
            <p:ph type="ftr" sz="quarter" idx="11"/>
          </p:nvPr>
        </p:nvSpPr>
        <p:spPr/>
        <p:txBody>
          <a:bodyPr/>
          <a:lstStyle/>
          <a:p>
            <a:endParaRPr lang="en-AU" dirty="0"/>
          </a:p>
        </p:txBody>
      </p:sp>
      <p:sp>
        <p:nvSpPr>
          <p:cNvPr id="5" name="Slide Number Placeholder 4"/>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7914072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3" name="Footer Placeholder 2"/>
          <p:cNvSpPr>
            <a:spLocks noGrp="1"/>
          </p:cNvSpPr>
          <p:nvPr>
            <p:ph type="ftr" sz="quarter" idx="11"/>
          </p:nvPr>
        </p:nvSpPr>
        <p:spPr/>
        <p:txBody>
          <a:bodyPr/>
          <a:lstStyle/>
          <a:p>
            <a:endParaRPr lang="en-AU" dirty="0"/>
          </a:p>
        </p:txBody>
      </p:sp>
      <p:sp>
        <p:nvSpPr>
          <p:cNvPr id="4" name="Slide Number Placeholder 3"/>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5968865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12613269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05A24486-3B89-4BDF-BE9B-8702B81ADED2}" type="datetimeFigureOut">
              <a:rPr lang="en-AU" smtClean="0"/>
              <a:t>3/06/2023</a:t>
            </a:fld>
            <a:endParaRPr lang="en-AU" dirty="0"/>
          </a:p>
        </p:txBody>
      </p:sp>
      <p:sp>
        <p:nvSpPr>
          <p:cNvPr id="6" name="Footer Placeholder 5"/>
          <p:cNvSpPr>
            <a:spLocks noGrp="1"/>
          </p:cNvSpPr>
          <p:nvPr>
            <p:ph type="ftr" sz="quarter" idx="11"/>
          </p:nvPr>
        </p:nvSpPr>
        <p:spPr/>
        <p:txBody>
          <a:bodyPr/>
          <a:lstStyle/>
          <a:p>
            <a:endParaRPr lang="en-AU" dirty="0"/>
          </a:p>
        </p:txBody>
      </p:sp>
      <p:sp>
        <p:nvSpPr>
          <p:cNvPr id="7" name="Slide Number Placeholder 6"/>
          <p:cNvSpPr>
            <a:spLocks noGrp="1"/>
          </p:cNvSpPr>
          <p:nvPr>
            <p:ph type="sldNum" sz="quarter" idx="12"/>
          </p:nvPr>
        </p:nvSpPr>
        <p:spPr/>
        <p:txBody>
          <a:bodyPr/>
          <a:lstStyle/>
          <a:p>
            <a:fld id="{5766CBED-419B-4DD1-B612-15B10EE82BCA}" type="slidenum">
              <a:rPr lang="en-AU" smtClean="0"/>
              <a:t>‹#›</a:t>
            </a:fld>
            <a:endParaRPr lang="en-AU" dirty="0"/>
          </a:p>
        </p:txBody>
      </p:sp>
    </p:spTree>
    <p:extLst>
      <p:ext uri="{BB962C8B-B14F-4D97-AF65-F5344CB8AC3E}">
        <p14:creationId xmlns:p14="http://schemas.microsoft.com/office/powerpoint/2010/main" val="38693197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5A24486-3B89-4BDF-BE9B-8702B81ADED2}" type="datetimeFigureOut">
              <a:rPr lang="en-AU" smtClean="0"/>
              <a:t>3/06/2023</a:t>
            </a:fld>
            <a:endParaRPr lang="en-AU"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766CBED-419B-4DD1-B612-15B10EE82BCA}" type="slidenum">
              <a:rPr lang="en-AU" smtClean="0"/>
              <a:t>‹#›</a:t>
            </a:fld>
            <a:endParaRPr lang="en-AU" dirty="0"/>
          </a:p>
        </p:txBody>
      </p:sp>
    </p:spTree>
    <p:extLst>
      <p:ext uri="{BB962C8B-B14F-4D97-AF65-F5344CB8AC3E}">
        <p14:creationId xmlns:p14="http://schemas.microsoft.com/office/powerpoint/2010/main" val="289192406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cristalpolarizador.blogspot.com/2011/05/la-caida-del-puente-de-tacoma-narrows.html" TargetMode="External"/><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AECADEE9-9C47-154B-BBC9-0E2EDD7037EE}"/>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5" name="Content Placeholder 4">
            <a:extLst>
              <a:ext uri="{FF2B5EF4-FFF2-40B4-BE49-F238E27FC236}">
                <a16:creationId xmlns:a16="http://schemas.microsoft.com/office/drawing/2014/main" id="{C05C2462-34EB-B108-0714-CC58ED8887C4}"/>
              </a:ext>
            </a:extLst>
          </p:cNvPr>
          <p:cNvSpPr>
            <a:spLocks noGrp="1"/>
          </p:cNvSpPr>
          <p:nvPr>
            <p:ph idx="1"/>
          </p:nvPr>
        </p:nvSpPr>
        <p:spPr>
          <a:xfrm>
            <a:off x="838200" y="843379"/>
            <a:ext cx="10515600" cy="5333584"/>
          </a:xfrm>
        </p:spPr>
        <p:txBody>
          <a:bodyPr>
            <a:normAutofit lnSpcReduction="10000"/>
          </a:bodyPr>
          <a:lstStyle/>
          <a:p>
            <a:r>
              <a:rPr lang="en-US" dirty="0"/>
              <a:t>Something is ready to collapse, die or change if it has little support or if support begins to erode…</a:t>
            </a:r>
          </a:p>
          <a:p>
            <a:endParaRPr lang="en-US" dirty="0"/>
          </a:p>
          <a:p>
            <a:endParaRPr lang="en-US" dirty="0"/>
          </a:p>
          <a:p>
            <a:endParaRPr lang="en-US" dirty="0"/>
          </a:p>
          <a:p>
            <a:endParaRPr lang="en-US" dirty="0"/>
          </a:p>
          <a:p>
            <a:endParaRPr lang="en-US" dirty="0"/>
          </a:p>
          <a:p>
            <a:endParaRPr lang="en-US" dirty="0"/>
          </a:p>
          <a:p>
            <a:endParaRPr lang="en-US" dirty="0"/>
          </a:p>
          <a:p>
            <a:endParaRPr lang="en-US" dirty="0"/>
          </a:p>
          <a:p>
            <a:r>
              <a:rPr lang="en-US" dirty="0"/>
              <a:t>Take the supporting structure away, and collapse is guaranteed.</a:t>
            </a:r>
          </a:p>
          <a:p>
            <a:endParaRPr lang="en-AU" dirty="0"/>
          </a:p>
        </p:txBody>
      </p:sp>
      <p:pic>
        <p:nvPicPr>
          <p:cNvPr id="7" name="Picture 6">
            <a:extLst>
              <a:ext uri="{FF2B5EF4-FFF2-40B4-BE49-F238E27FC236}">
                <a16:creationId xmlns:a16="http://schemas.microsoft.com/office/drawing/2014/main" id="{060608C9-6FD8-6873-3740-B17B8A094E39}"/>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405849" y="1587870"/>
            <a:ext cx="6160301" cy="3682260"/>
          </a:xfrm>
          <a:prstGeom prst="rect">
            <a:avLst/>
          </a:prstGeom>
        </p:spPr>
      </p:pic>
    </p:spTree>
    <p:extLst>
      <p:ext uri="{BB962C8B-B14F-4D97-AF65-F5344CB8AC3E}">
        <p14:creationId xmlns:p14="http://schemas.microsoft.com/office/powerpoint/2010/main" val="41884122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DCCF17-3B41-297E-BB8C-3C22737C6F95}"/>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5FC5B9B6-91EB-81A0-B792-EB6C1F16D4FE}"/>
              </a:ext>
            </a:extLst>
          </p:cNvPr>
          <p:cNvSpPr>
            <a:spLocks noGrp="1"/>
          </p:cNvSpPr>
          <p:nvPr>
            <p:ph idx="1"/>
          </p:nvPr>
        </p:nvSpPr>
        <p:spPr>
          <a:xfrm>
            <a:off x="838200" y="834501"/>
            <a:ext cx="10515600" cy="5342462"/>
          </a:xfrm>
        </p:spPr>
        <p:txBody>
          <a:bodyPr>
            <a:normAutofit/>
          </a:bodyPr>
          <a:lstStyle/>
          <a:p>
            <a:r>
              <a:rPr lang="en-US" sz="2400" dirty="0"/>
              <a:t>The Master said:</a:t>
            </a:r>
          </a:p>
          <a:p>
            <a:r>
              <a:rPr lang="en-US" sz="2400" baseline="30000" dirty="0"/>
              <a:t> </a:t>
            </a:r>
            <a:r>
              <a:rPr lang="en-US" sz="2400" dirty="0">
                <a:solidFill>
                  <a:srgbClr val="FFFF00"/>
                </a:solidFill>
              </a:rPr>
              <a:t>And, behold, I come quickly; and my reward </a:t>
            </a:r>
            <a:r>
              <a:rPr lang="en-US" sz="2400" i="1" dirty="0">
                <a:solidFill>
                  <a:srgbClr val="FFFF00"/>
                </a:solidFill>
              </a:rPr>
              <a:t>is</a:t>
            </a:r>
            <a:r>
              <a:rPr lang="en-US" sz="2400" dirty="0">
                <a:solidFill>
                  <a:srgbClr val="FFFF00"/>
                </a:solidFill>
              </a:rPr>
              <a:t> with me, to give every man according as </a:t>
            </a:r>
            <a:r>
              <a:rPr lang="en-US" sz="2400" dirty="0">
                <a:solidFill>
                  <a:srgbClr val="00B0F0"/>
                </a:solidFill>
              </a:rPr>
              <a:t>his work </a:t>
            </a:r>
            <a:r>
              <a:rPr lang="en-US" sz="2400" dirty="0">
                <a:solidFill>
                  <a:srgbClr val="FFFF00"/>
                </a:solidFill>
              </a:rPr>
              <a:t>shall be. </a:t>
            </a:r>
            <a:r>
              <a:rPr lang="en-US" sz="2400" baseline="30000" dirty="0">
                <a:solidFill>
                  <a:srgbClr val="FFFF00"/>
                </a:solidFill>
              </a:rPr>
              <a:t>13 </a:t>
            </a:r>
            <a:r>
              <a:rPr lang="en-US" sz="2400" dirty="0">
                <a:solidFill>
                  <a:srgbClr val="FFFF00"/>
                </a:solidFill>
              </a:rPr>
              <a:t>I am Alpha and Omega, the beginning and the end, the first and the last. </a:t>
            </a:r>
            <a:r>
              <a:rPr lang="en-US" sz="2400" dirty="0"/>
              <a:t>Revelation 22:12-13.</a:t>
            </a:r>
          </a:p>
          <a:p>
            <a:r>
              <a:rPr lang="en-US" sz="2400" dirty="0"/>
              <a:t>As we close, let us take a peak at the following in reference to the above </a:t>
            </a:r>
            <a:r>
              <a:rPr lang="en-US" sz="2400" dirty="0">
                <a:solidFill>
                  <a:srgbClr val="00B0F0"/>
                </a:solidFill>
              </a:rPr>
              <a:t>his work</a:t>
            </a:r>
            <a:r>
              <a:rPr lang="en-US" sz="2400" dirty="0"/>
              <a:t>.</a:t>
            </a:r>
          </a:p>
          <a:p>
            <a:r>
              <a:rPr lang="en-US" sz="2400" dirty="0">
                <a:solidFill>
                  <a:srgbClr val="FFFF00"/>
                </a:solidFill>
              </a:rPr>
              <a:t>Then said they unto him, What shall we do, that we might </a:t>
            </a:r>
            <a:r>
              <a:rPr lang="en-US" sz="2400" dirty="0">
                <a:solidFill>
                  <a:srgbClr val="00B0F0"/>
                </a:solidFill>
              </a:rPr>
              <a:t>work the works of God? </a:t>
            </a:r>
            <a:r>
              <a:rPr lang="en-US" sz="2400" baseline="30000" dirty="0">
                <a:solidFill>
                  <a:srgbClr val="FFFF00"/>
                </a:solidFill>
              </a:rPr>
              <a:t>29 </a:t>
            </a:r>
            <a:r>
              <a:rPr lang="en-US" sz="2400">
                <a:solidFill>
                  <a:srgbClr val="FFFF00"/>
                </a:solidFill>
              </a:rPr>
              <a:t>Yeshua </a:t>
            </a:r>
            <a:r>
              <a:rPr lang="en-US" sz="2400" dirty="0">
                <a:solidFill>
                  <a:srgbClr val="FFFF00"/>
                </a:solidFill>
              </a:rPr>
              <a:t>answered and said unto them, This is the work of God, that ye believe on him whom he hath sent. </a:t>
            </a:r>
            <a:r>
              <a:rPr lang="en-US" sz="2400" dirty="0"/>
              <a:t>John 6:28-29</a:t>
            </a:r>
          </a:p>
          <a:p>
            <a:r>
              <a:rPr lang="en-US" sz="2400" dirty="0"/>
              <a:t>Who has been sent? None other than </a:t>
            </a:r>
            <a:r>
              <a:rPr lang="en-US" sz="2400" dirty="0" err="1"/>
              <a:t>Yeshua</a:t>
            </a:r>
            <a:r>
              <a:rPr lang="en-US" sz="2400" dirty="0"/>
              <a:t>… the living Word. As that old Hymn goes: Trust, and obey there is no other way…</a:t>
            </a:r>
          </a:p>
          <a:p>
            <a:r>
              <a:rPr lang="en-US" sz="2400" dirty="0"/>
              <a:t>There is no God…</a:t>
            </a:r>
          </a:p>
          <a:p>
            <a:endParaRPr lang="en-US" sz="2400" dirty="0"/>
          </a:p>
          <a:p>
            <a:endParaRPr lang="en-US" sz="2400" dirty="0"/>
          </a:p>
          <a:p>
            <a:endParaRPr lang="en-US" sz="2400" dirty="0"/>
          </a:p>
          <a:p>
            <a:endParaRPr lang="en-AU" sz="2400" dirty="0"/>
          </a:p>
        </p:txBody>
      </p:sp>
    </p:spTree>
    <p:extLst>
      <p:ext uri="{BB962C8B-B14F-4D97-AF65-F5344CB8AC3E}">
        <p14:creationId xmlns:p14="http://schemas.microsoft.com/office/powerpoint/2010/main" val="1651750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897BD-8038-E960-B181-7A332D434BA6}"/>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5EC99F0C-3650-F0F2-AD24-3773AB925CE6}"/>
              </a:ext>
            </a:extLst>
          </p:cNvPr>
          <p:cNvSpPr>
            <a:spLocks noGrp="1"/>
          </p:cNvSpPr>
          <p:nvPr>
            <p:ph idx="1"/>
          </p:nvPr>
        </p:nvSpPr>
        <p:spPr>
          <a:xfrm>
            <a:off x="838200" y="843379"/>
            <a:ext cx="10515600" cy="5333584"/>
          </a:xfrm>
        </p:spPr>
        <p:txBody>
          <a:bodyPr>
            <a:normAutofit fontScale="85000" lnSpcReduction="10000"/>
          </a:bodyPr>
          <a:lstStyle/>
          <a:p>
            <a:r>
              <a:rPr lang="en-US" dirty="0"/>
              <a:t>Pondering on these things led me to the following:</a:t>
            </a:r>
          </a:p>
          <a:p>
            <a:r>
              <a:rPr lang="en-US" dirty="0">
                <a:solidFill>
                  <a:srgbClr val="FFFF00"/>
                </a:solidFill>
              </a:rPr>
              <a:t>Now we </a:t>
            </a:r>
            <a:r>
              <a:rPr lang="en-US" dirty="0">
                <a:solidFill>
                  <a:srgbClr val="00B0F0"/>
                </a:solidFill>
              </a:rPr>
              <a:t>beseech</a:t>
            </a:r>
            <a:r>
              <a:rPr lang="en-US" dirty="0">
                <a:solidFill>
                  <a:srgbClr val="FFFF00"/>
                </a:solidFill>
              </a:rPr>
              <a:t> you, brethren, by the coming of our Lord </a:t>
            </a:r>
            <a:r>
              <a:rPr lang="en-US" dirty="0" err="1">
                <a:solidFill>
                  <a:srgbClr val="FFFF00"/>
                </a:solidFill>
              </a:rPr>
              <a:t>Yeshua</a:t>
            </a:r>
            <a:r>
              <a:rPr lang="en-US" dirty="0">
                <a:solidFill>
                  <a:srgbClr val="FFFF00"/>
                </a:solidFill>
              </a:rPr>
              <a:t> Messiah, and by our gathering together unto him,</a:t>
            </a:r>
          </a:p>
          <a:p>
            <a:r>
              <a:rPr lang="en-US" baseline="30000" dirty="0">
                <a:solidFill>
                  <a:srgbClr val="FFFF00"/>
                </a:solidFill>
              </a:rPr>
              <a:t>2 </a:t>
            </a:r>
            <a:r>
              <a:rPr lang="en-US" dirty="0">
                <a:solidFill>
                  <a:srgbClr val="FFFF00"/>
                </a:solidFill>
              </a:rPr>
              <a:t>That ye be not quickly shaken in mind, or lament, neither through spirit, nor through word, nor through letter as from us, as that the day of Messiah is at hand.</a:t>
            </a:r>
          </a:p>
          <a:p>
            <a:r>
              <a:rPr lang="en-US" baseline="30000" dirty="0">
                <a:solidFill>
                  <a:srgbClr val="FFFF00"/>
                </a:solidFill>
              </a:rPr>
              <a:t>3 </a:t>
            </a:r>
            <a:r>
              <a:rPr lang="en-US" dirty="0">
                <a:solidFill>
                  <a:srgbClr val="FFFF00"/>
                </a:solidFill>
              </a:rPr>
              <a:t>Let no man </a:t>
            </a:r>
            <a:r>
              <a:rPr lang="en-US" dirty="0">
                <a:solidFill>
                  <a:srgbClr val="00B0F0"/>
                </a:solidFill>
              </a:rPr>
              <a:t>deceive</a:t>
            </a:r>
            <a:r>
              <a:rPr lang="en-US" dirty="0">
                <a:solidFill>
                  <a:srgbClr val="FFFF00"/>
                </a:solidFill>
              </a:rPr>
              <a:t> you by any </a:t>
            </a:r>
            <a:r>
              <a:rPr lang="en-US" dirty="0">
                <a:solidFill>
                  <a:srgbClr val="00B0F0"/>
                </a:solidFill>
              </a:rPr>
              <a:t>means</a:t>
            </a:r>
            <a:r>
              <a:rPr lang="en-US" dirty="0">
                <a:solidFill>
                  <a:srgbClr val="FFFF00"/>
                </a:solidFill>
              </a:rPr>
              <a:t>: for that day shall not come, except there come a </a:t>
            </a:r>
            <a:r>
              <a:rPr lang="en-US" dirty="0">
                <a:solidFill>
                  <a:srgbClr val="00B0F0"/>
                </a:solidFill>
              </a:rPr>
              <a:t>falling away </a:t>
            </a:r>
            <a:r>
              <a:rPr lang="en-US" dirty="0">
                <a:solidFill>
                  <a:srgbClr val="FFFF00"/>
                </a:solidFill>
              </a:rPr>
              <a:t>first, and that man of sin be revealed, the son of perdition;</a:t>
            </a:r>
          </a:p>
          <a:p>
            <a:r>
              <a:rPr lang="en-US" baseline="30000" dirty="0">
                <a:solidFill>
                  <a:srgbClr val="FFFF00"/>
                </a:solidFill>
              </a:rPr>
              <a:t>4 </a:t>
            </a:r>
            <a:r>
              <a:rPr lang="en-US" dirty="0">
                <a:solidFill>
                  <a:srgbClr val="FFFF00"/>
                </a:solidFill>
              </a:rPr>
              <a:t>Who </a:t>
            </a:r>
            <a:r>
              <a:rPr lang="en-US" dirty="0" err="1">
                <a:solidFill>
                  <a:srgbClr val="FFFF00"/>
                </a:solidFill>
              </a:rPr>
              <a:t>opposeth</a:t>
            </a:r>
            <a:r>
              <a:rPr lang="en-US" dirty="0">
                <a:solidFill>
                  <a:srgbClr val="FFFF00"/>
                </a:solidFill>
              </a:rPr>
              <a:t> and </a:t>
            </a:r>
            <a:r>
              <a:rPr lang="en-US" dirty="0" err="1">
                <a:solidFill>
                  <a:srgbClr val="FFFF00"/>
                </a:solidFill>
              </a:rPr>
              <a:t>exalteth</a:t>
            </a:r>
            <a:r>
              <a:rPr lang="en-US" dirty="0">
                <a:solidFill>
                  <a:srgbClr val="FFFF00"/>
                </a:solidFill>
              </a:rPr>
              <a:t> himself above all that is called God, or that is worshipped; so that he as God </a:t>
            </a:r>
            <a:r>
              <a:rPr lang="en-US" dirty="0" err="1">
                <a:solidFill>
                  <a:srgbClr val="FFFF00"/>
                </a:solidFill>
              </a:rPr>
              <a:t>sitteth</a:t>
            </a:r>
            <a:r>
              <a:rPr lang="en-US" dirty="0">
                <a:solidFill>
                  <a:srgbClr val="FFFF00"/>
                </a:solidFill>
              </a:rPr>
              <a:t> in the temple of God, shewing himself that he is God.</a:t>
            </a:r>
          </a:p>
          <a:p>
            <a:r>
              <a:rPr lang="en-US" baseline="30000" dirty="0">
                <a:solidFill>
                  <a:srgbClr val="FFFF00"/>
                </a:solidFill>
              </a:rPr>
              <a:t>5 </a:t>
            </a:r>
            <a:r>
              <a:rPr lang="en-US" dirty="0">
                <a:solidFill>
                  <a:srgbClr val="FFFF00"/>
                </a:solidFill>
              </a:rPr>
              <a:t>Remember ye not, that, when I was yet with you, I told you these things?</a:t>
            </a:r>
          </a:p>
          <a:p>
            <a:r>
              <a:rPr lang="en-US" baseline="30000" dirty="0">
                <a:solidFill>
                  <a:srgbClr val="FFFF00"/>
                </a:solidFill>
              </a:rPr>
              <a:t>6 </a:t>
            </a:r>
            <a:r>
              <a:rPr lang="en-US" dirty="0">
                <a:solidFill>
                  <a:srgbClr val="FFFF00"/>
                </a:solidFill>
              </a:rPr>
              <a:t>And now ye know what </a:t>
            </a:r>
            <a:r>
              <a:rPr lang="en-US" dirty="0" err="1">
                <a:solidFill>
                  <a:srgbClr val="FFFF00"/>
                </a:solidFill>
              </a:rPr>
              <a:t>withholdeth</a:t>
            </a:r>
            <a:r>
              <a:rPr lang="en-US" dirty="0">
                <a:solidFill>
                  <a:srgbClr val="FFFF00"/>
                </a:solidFill>
              </a:rPr>
              <a:t> that he might be revealed in his time…</a:t>
            </a:r>
          </a:p>
          <a:p>
            <a:r>
              <a:rPr lang="en-US" baseline="30000" dirty="0"/>
              <a:t> </a:t>
            </a:r>
            <a:endParaRPr lang="en-US" dirty="0"/>
          </a:p>
          <a:p>
            <a:endParaRPr lang="en-AU" dirty="0"/>
          </a:p>
        </p:txBody>
      </p:sp>
    </p:spTree>
    <p:extLst>
      <p:ext uri="{BB962C8B-B14F-4D97-AF65-F5344CB8AC3E}">
        <p14:creationId xmlns:p14="http://schemas.microsoft.com/office/powerpoint/2010/main" val="1380345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96A377-4B83-DDF4-CADF-D76DC2DDD626}"/>
              </a:ext>
            </a:extLst>
          </p:cNvPr>
          <p:cNvSpPr>
            <a:spLocks noGrp="1"/>
          </p:cNvSpPr>
          <p:nvPr>
            <p:ph type="title"/>
          </p:nvPr>
        </p:nvSpPr>
        <p:spPr>
          <a:xfrm>
            <a:off x="838200" y="365125"/>
            <a:ext cx="10515600" cy="398355"/>
          </a:xfrm>
        </p:spPr>
        <p:txBody>
          <a:bodyPr>
            <a:normAutofit fontScale="90000"/>
          </a:bodyPr>
          <a:lstStyle/>
          <a:p>
            <a:r>
              <a:rPr lang="en-US">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9E6CC336-EDD1-83C6-341E-C6579C78338A}"/>
              </a:ext>
            </a:extLst>
          </p:cNvPr>
          <p:cNvSpPr>
            <a:spLocks noGrp="1"/>
          </p:cNvSpPr>
          <p:nvPr>
            <p:ph idx="1"/>
          </p:nvPr>
        </p:nvSpPr>
        <p:spPr>
          <a:xfrm>
            <a:off x="838200" y="967666"/>
            <a:ext cx="10515600" cy="5235930"/>
          </a:xfrm>
        </p:spPr>
        <p:txBody>
          <a:bodyPr>
            <a:normAutofit fontScale="92500" lnSpcReduction="10000"/>
          </a:bodyPr>
          <a:lstStyle/>
          <a:p>
            <a:r>
              <a:rPr lang="en-US" baseline="30000" dirty="0">
                <a:solidFill>
                  <a:srgbClr val="FFFF00"/>
                </a:solidFill>
              </a:rPr>
              <a:t> </a:t>
            </a:r>
            <a:r>
              <a:rPr lang="en-US" dirty="0">
                <a:solidFill>
                  <a:srgbClr val="FFFF00"/>
                </a:solidFill>
              </a:rPr>
              <a:t>For the mystery of iniquity doth already work: </a:t>
            </a:r>
            <a:r>
              <a:rPr lang="en-US" dirty="0">
                <a:solidFill>
                  <a:srgbClr val="00B0F0"/>
                </a:solidFill>
              </a:rPr>
              <a:t>only he who now </a:t>
            </a:r>
            <a:r>
              <a:rPr lang="en-US" dirty="0" err="1">
                <a:solidFill>
                  <a:srgbClr val="00B0F0"/>
                </a:solidFill>
              </a:rPr>
              <a:t>letteth</a:t>
            </a:r>
            <a:r>
              <a:rPr lang="en-US" dirty="0">
                <a:solidFill>
                  <a:srgbClr val="00B0F0"/>
                </a:solidFill>
              </a:rPr>
              <a:t> will let, until he be taken out of the way.</a:t>
            </a:r>
          </a:p>
          <a:p>
            <a:r>
              <a:rPr lang="en-US" baseline="30000" dirty="0">
                <a:solidFill>
                  <a:srgbClr val="FFFF00"/>
                </a:solidFill>
              </a:rPr>
              <a:t>8 </a:t>
            </a:r>
            <a:r>
              <a:rPr lang="en-US" dirty="0">
                <a:solidFill>
                  <a:srgbClr val="FFFF00"/>
                </a:solidFill>
              </a:rPr>
              <a:t>And then shall that Wicked </a:t>
            </a:r>
            <a:r>
              <a:rPr lang="en-US" dirty="0"/>
              <a:t>[Rejector of torah] </a:t>
            </a:r>
            <a:r>
              <a:rPr lang="en-US" dirty="0">
                <a:solidFill>
                  <a:srgbClr val="FFFF00"/>
                </a:solidFill>
              </a:rPr>
              <a:t>be revealed, whom the Lord shall consume with the spirit of his mouth, and shall destroy with the brightness of his coming:</a:t>
            </a:r>
          </a:p>
          <a:p>
            <a:r>
              <a:rPr lang="en-US" baseline="30000" dirty="0">
                <a:solidFill>
                  <a:srgbClr val="FFFF00"/>
                </a:solidFill>
              </a:rPr>
              <a:t>9 </a:t>
            </a:r>
            <a:r>
              <a:rPr lang="en-US" dirty="0">
                <a:solidFill>
                  <a:srgbClr val="FFFF00"/>
                </a:solidFill>
              </a:rPr>
              <a:t>Even him, whose coming is after the working of Satan with all power and signs and lying wonders,</a:t>
            </a:r>
          </a:p>
          <a:p>
            <a:r>
              <a:rPr lang="en-US" baseline="30000" dirty="0">
                <a:solidFill>
                  <a:srgbClr val="FFFF00"/>
                </a:solidFill>
              </a:rPr>
              <a:t>10 </a:t>
            </a:r>
            <a:r>
              <a:rPr lang="en-US" dirty="0">
                <a:solidFill>
                  <a:srgbClr val="FFFF00"/>
                </a:solidFill>
              </a:rPr>
              <a:t>And with all deceivableness of unrighteousness in them that perish; because they </a:t>
            </a:r>
            <a:r>
              <a:rPr lang="en-US" dirty="0">
                <a:solidFill>
                  <a:srgbClr val="00B0F0"/>
                </a:solidFill>
              </a:rPr>
              <a:t>received not the love of the truth, that they might be saved.</a:t>
            </a:r>
          </a:p>
          <a:p>
            <a:r>
              <a:rPr lang="en-US" baseline="30000" dirty="0">
                <a:solidFill>
                  <a:srgbClr val="FFFF00"/>
                </a:solidFill>
              </a:rPr>
              <a:t>11 </a:t>
            </a:r>
            <a:r>
              <a:rPr lang="en-US" dirty="0">
                <a:solidFill>
                  <a:srgbClr val="FFFF00"/>
                </a:solidFill>
              </a:rPr>
              <a:t>And for this cause </a:t>
            </a:r>
            <a:r>
              <a:rPr lang="en-US" dirty="0">
                <a:solidFill>
                  <a:srgbClr val="00B0F0"/>
                </a:solidFill>
              </a:rPr>
              <a:t>God shall send them strong delusion,</a:t>
            </a:r>
            <a:r>
              <a:rPr lang="en-US" dirty="0">
                <a:solidFill>
                  <a:srgbClr val="FFFF00"/>
                </a:solidFill>
              </a:rPr>
              <a:t> that they should believe a lie:</a:t>
            </a:r>
          </a:p>
          <a:p>
            <a:r>
              <a:rPr lang="en-US" baseline="30000" dirty="0">
                <a:solidFill>
                  <a:srgbClr val="FFFF00"/>
                </a:solidFill>
              </a:rPr>
              <a:t>12 </a:t>
            </a:r>
            <a:r>
              <a:rPr lang="en-US" dirty="0">
                <a:solidFill>
                  <a:srgbClr val="FFFF00"/>
                </a:solidFill>
              </a:rPr>
              <a:t>That they all might be damned who believed not the truth, but had pleasure in unrighteousness. </a:t>
            </a:r>
            <a:r>
              <a:rPr lang="en-US" dirty="0"/>
              <a:t>2 Thessalonians 2:1-12</a:t>
            </a:r>
          </a:p>
          <a:p>
            <a:endParaRPr lang="en-AU" dirty="0"/>
          </a:p>
        </p:txBody>
      </p:sp>
    </p:spTree>
    <p:extLst>
      <p:ext uri="{BB962C8B-B14F-4D97-AF65-F5344CB8AC3E}">
        <p14:creationId xmlns:p14="http://schemas.microsoft.com/office/powerpoint/2010/main" val="3072834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C7DD82-7F5A-2C7A-851F-AEB63BA08EAC}"/>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4486341D-7547-1A13-FC53-ABBA55407111}"/>
              </a:ext>
            </a:extLst>
          </p:cNvPr>
          <p:cNvSpPr>
            <a:spLocks noGrp="1"/>
          </p:cNvSpPr>
          <p:nvPr>
            <p:ph idx="1"/>
          </p:nvPr>
        </p:nvSpPr>
        <p:spPr>
          <a:xfrm>
            <a:off x="838200" y="852256"/>
            <a:ext cx="10515600" cy="5324707"/>
          </a:xfrm>
        </p:spPr>
        <p:txBody>
          <a:bodyPr/>
          <a:lstStyle/>
          <a:p>
            <a:r>
              <a:rPr lang="en-US" sz="2400" dirty="0"/>
              <a:t>How many times have I read these passages. There is so much more to these passages, that I never saw as a Pentecostal Minister…</a:t>
            </a:r>
          </a:p>
          <a:p>
            <a:r>
              <a:rPr lang="en-US" sz="2400" dirty="0"/>
              <a:t>So let us take a brief journey through these passages:</a:t>
            </a:r>
          </a:p>
          <a:p>
            <a:r>
              <a:rPr lang="en-US" sz="2400" dirty="0"/>
              <a:t>Verse 1: A call to attention </a:t>
            </a:r>
            <a:r>
              <a:rPr lang="en-US" sz="2400" dirty="0">
                <a:solidFill>
                  <a:srgbClr val="00B0F0"/>
                </a:solidFill>
              </a:rPr>
              <a:t>Beseech/</a:t>
            </a:r>
            <a:r>
              <a:rPr lang="en-US" sz="2400" dirty="0" err="1">
                <a:solidFill>
                  <a:srgbClr val="00B0F0"/>
                </a:solidFill>
              </a:rPr>
              <a:t>erotah</a:t>
            </a:r>
            <a:r>
              <a:rPr lang="en-US" sz="2400" dirty="0">
                <a:solidFill>
                  <a:srgbClr val="00B0F0"/>
                </a:solidFill>
              </a:rPr>
              <a:t> </a:t>
            </a:r>
            <a:r>
              <a:rPr lang="en-US" sz="2400" dirty="0"/>
              <a:t>= a request by someone on equal terms or footing. A call to fellow believers… gathering together unto Messiah. In one accord…</a:t>
            </a:r>
          </a:p>
          <a:p>
            <a:r>
              <a:rPr lang="en-US" sz="2400" dirty="0"/>
              <a:t>Verse 2 needs a little explaining, as it is very current for us today. Firstly it tells us that believers can become, shaken, disturbed and in fact in danger of toppling off their faith perch. </a:t>
            </a:r>
          </a:p>
          <a:p>
            <a:r>
              <a:rPr lang="en-US" sz="2400" dirty="0"/>
              <a:t>This can be done by teachers writing letters of unbiblical doctrine. In this case something had stirred up the community to the point of lament in believing that the Day of the Lord had already come… it appears these thoughts had come via letter, claimed to be written by Paul and Co.</a:t>
            </a:r>
          </a:p>
          <a:p>
            <a:endParaRPr lang="en-US" sz="2400" dirty="0"/>
          </a:p>
          <a:p>
            <a:endParaRPr lang="en-US" dirty="0"/>
          </a:p>
          <a:p>
            <a:endParaRPr lang="en-AU" dirty="0"/>
          </a:p>
        </p:txBody>
      </p:sp>
    </p:spTree>
    <p:extLst>
      <p:ext uri="{BB962C8B-B14F-4D97-AF65-F5344CB8AC3E}">
        <p14:creationId xmlns:p14="http://schemas.microsoft.com/office/powerpoint/2010/main" val="39582623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E51103-7138-17CE-1468-37B0FDE91839}"/>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2D70ED7C-53F6-08AE-6038-1E79436505A5}"/>
              </a:ext>
            </a:extLst>
          </p:cNvPr>
          <p:cNvSpPr>
            <a:spLocks noGrp="1"/>
          </p:cNvSpPr>
          <p:nvPr>
            <p:ph idx="1"/>
          </p:nvPr>
        </p:nvSpPr>
        <p:spPr>
          <a:xfrm>
            <a:off x="838200" y="825623"/>
            <a:ext cx="10515600" cy="5351340"/>
          </a:xfrm>
        </p:spPr>
        <p:txBody>
          <a:bodyPr>
            <a:normAutofit/>
          </a:bodyPr>
          <a:lstStyle/>
          <a:p>
            <a:r>
              <a:rPr lang="en-US" sz="2400" dirty="0"/>
              <a:t>Verse 3 – It all becomes very intriguing. The big statement: “Let no man deceive </a:t>
            </a:r>
            <a:r>
              <a:rPr lang="en-US" sz="2400" dirty="0">
                <a:solidFill>
                  <a:srgbClr val="00B0F0"/>
                </a:solidFill>
              </a:rPr>
              <a:t>[Seduce, beguile] </a:t>
            </a:r>
            <a:r>
              <a:rPr lang="en-US" sz="2400" dirty="0"/>
              <a:t>you by any means.” Kind of mirrors the incident in the Garden of Eden… serpent beguiling Eve.</a:t>
            </a:r>
          </a:p>
          <a:p>
            <a:r>
              <a:rPr lang="en-US" sz="2400" dirty="0">
                <a:solidFill>
                  <a:srgbClr val="FFFF00"/>
                </a:solidFill>
              </a:rPr>
              <a:t>Any means</a:t>
            </a:r>
            <a:r>
              <a:rPr lang="en-US" sz="2400" dirty="0"/>
              <a:t>: By any presentation that has you turn from the truth found in </a:t>
            </a:r>
            <a:r>
              <a:rPr lang="en-US" sz="2400" dirty="0" err="1"/>
              <a:t>Yeshua</a:t>
            </a:r>
            <a:r>
              <a:rPr lang="en-US" sz="2400" dirty="0"/>
              <a:t> and the Word. Especially flattering words that appeal to itching ears…</a:t>
            </a:r>
          </a:p>
          <a:p>
            <a:r>
              <a:rPr lang="en-US" sz="2400" dirty="0"/>
              <a:t>Then comes the address of truth: </a:t>
            </a:r>
            <a:r>
              <a:rPr lang="en-US" sz="2400" dirty="0">
                <a:solidFill>
                  <a:srgbClr val="FFFF00"/>
                </a:solidFill>
              </a:rPr>
              <a:t>“That day shalt not come except… </a:t>
            </a:r>
            <a:r>
              <a:rPr lang="en-US" sz="2400" dirty="0"/>
              <a:t>so for that day to come certain things must take place first. That should get our attention!!</a:t>
            </a:r>
          </a:p>
          <a:p>
            <a:r>
              <a:rPr lang="en-US" sz="2400" dirty="0">
                <a:solidFill>
                  <a:srgbClr val="00B0F0"/>
                </a:solidFill>
              </a:rPr>
              <a:t>Falling away/</a:t>
            </a:r>
            <a:r>
              <a:rPr lang="en-US" sz="2400" dirty="0" err="1">
                <a:solidFill>
                  <a:srgbClr val="00B0F0"/>
                </a:solidFill>
              </a:rPr>
              <a:t>Apostasia</a:t>
            </a:r>
            <a:r>
              <a:rPr lang="en-US" sz="2400" dirty="0">
                <a:solidFill>
                  <a:srgbClr val="00B0F0"/>
                </a:solidFill>
              </a:rPr>
              <a:t> </a:t>
            </a:r>
            <a:r>
              <a:rPr lang="en-US" sz="2400" dirty="0"/>
              <a:t>= Departing, rejecting, defection, revolt. Surely we are witnessing this more and more each and every day… In saying that, what</a:t>
            </a:r>
            <a:r>
              <a:rPr lang="en-US" sz="2400" dirty="0">
                <a:solidFill>
                  <a:srgbClr val="00B0F0"/>
                </a:solidFill>
              </a:rPr>
              <a:t> falling away </a:t>
            </a:r>
            <a:r>
              <a:rPr lang="en-US" sz="2400" dirty="0"/>
              <a:t>are we witnessing?</a:t>
            </a:r>
          </a:p>
          <a:p>
            <a:r>
              <a:rPr lang="en-US" sz="2400" dirty="0"/>
              <a:t>Suggestion – Departing further and further from YHVVH’s instructions/torah. The list of evidence grows each and every day. It started way back in the Garden, and is now picking up speed at a rate hard to keep up.</a:t>
            </a:r>
            <a:endParaRPr lang="en-AU" sz="2400" dirty="0"/>
          </a:p>
        </p:txBody>
      </p:sp>
    </p:spTree>
    <p:extLst>
      <p:ext uri="{BB962C8B-B14F-4D97-AF65-F5344CB8AC3E}">
        <p14:creationId xmlns:p14="http://schemas.microsoft.com/office/powerpoint/2010/main" val="2489598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95C03-B17D-00F8-8A8D-05D1F40B1F81}"/>
              </a:ext>
            </a:extLst>
          </p:cNvPr>
          <p:cNvSpPr>
            <a:spLocks noGrp="1"/>
          </p:cNvSpPr>
          <p:nvPr>
            <p:ph type="title"/>
          </p:nvPr>
        </p:nvSpPr>
        <p:spPr>
          <a:xfrm>
            <a:off x="838200" y="365125"/>
            <a:ext cx="10515600" cy="398355"/>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E55CF34C-615A-F87D-9933-0C1792161138}"/>
              </a:ext>
            </a:extLst>
          </p:cNvPr>
          <p:cNvSpPr>
            <a:spLocks noGrp="1"/>
          </p:cNvSpPr>
          <p:nvPr>
            <p:ph idx="1"/>
          </p:nvPr>
        </p:nvSpPr>
        <p:spPr>
          <a:xfrm>
            <a:off x="838200" y="878889"/>
            <a:ext cx="10515600" cy="5298074"/>
          </a:xfrm>
        </p:spPr>
        <p:txBody>
          <a:bodyPr>
            <a:normAutofit/>
          </a:bodyPr>
          <a:lstStyle/>
          <a:p>
            <a:r>
              <a:rPr lang="en-US" sz="2400" dirty="0"/>
              <a:t>After this, the man of sin will be revealed – this has to happen before the return of </a:t>
            </a:r>
            <a:r>
              <a:rPr lang="en-US" sz="2400" dirty="0" err="1"/>
              <a:t>HaMoshiach</a:t>
            </a:r>
            <a:r>
              <a:rPr lang="en-US" sz="2400" dirty="0"/>
              <a:t>. This same one, powered by , will see himself as God. He will demand allegiance… and God help those who refuse.</a:t>
            </a:r>
          </a:p>
          <a:p>
            <a:r>
              <a:rPr lang="en-US" sz="2400" dirty="0"/>
              <a:t>Verses 5 &amp; 6: Paul says – Remember the “discussions” we had before about this. These things must happen – the falling away, will occur. Then it will begin to unfold…</a:t>
            </a:r>
          </a:p>
          <a:p>
            <a:r>
              <a:rPr lang="en-US" sz="2400" dirty="0"/>
              <a:t>Verse 7: Another verse of intrigue, and much discussed. Personally, the message seems very clear. It goes back to the falling away – rejecting torah, and the void being filled by another set of instructions, embraced by the world.</a:t>
            </a:r>
          </a:p>
          <a:p>
            <a:r>
              <a:rPr lang="en-US" sz="2400" dirty="0"/>
              <a:t>The Word of YHVH a restraining force against immoral, evil, bad </a:t>
            </a:r>
            <a:r>
              <a:rPr lang="en-US" sz="2400" dirty="0" err="1"/>
              <a:t>behaviour</a:t>
            </a:r>
            <a:r>
              <a:rPr lang="en-US" sz="2400" dirty="0"/>
              <a:t> is almost extinct. Only a presence of God, can restrain evil, otherwise lawlessness [that which is void of Torah] does it’s evil dark work. </a:t>
            </a:r>
          </a:p>
          <a:p>
            <a:r>
              <a:rPr lang="en-US" sz="2400" dirty="0"/>
              <a:t>When peoples minds are empty of God’s Word, then evil abounds. We witness this everyday everywhere – even in those institutions that claim to follow YHVH.</a:t>
            </a:r>
            <a:endParaRPr lang="en-AU" sz="2400" dirty="0"/>
          </a:p>
        </p:txBody>
      </p:sp>
    </p:spTree>
    <p:extLst>
      <p:ext uri="{BB962C8B-B14F-4D97-AF65-F5344CB8AC3E}">
        <p14:creationId xmlns:p14="http://schemas.microsoft.com/office/powerpoint/2010/main" val="39728298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6000D4-C83A-58B8-050B-4F8A3D688218}"/>
              </a:ext>
            </a:extLst>
          </p:cNvPr>
          <p:cNvSpPr>
            <a:spLocks noGrp="1"/>
          </p:cNvSpPr>
          <p:nvPr>
            <p:ph type="title"/>
          </p:nvPr>
        </p:nvSpPr>
        <p:spPr>
          <a:xfrm>
            <a:off x="838200" y="365126"/>
            <a:ext cx="10515600" cy="315912"/>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59C49C2A-6209-8E47-76A1-3E343C817CAC}"/>
              </a:ext>
            </a:extLst>
          </p:cNvPr>
          <p:cNvSpPr>
            <a:spLocks noGrp="1"/>
          </p:cNvSpPr>
          <p:nvPr>
            <p:ph idx="1"/>
          </p:nvPr>
        </p:nvSpPr>
        <p:spPr>
          <a:xfrm>
            <a:off x="838200" y="843379"/>
            <a:ext cx="10515600" cy="5333584"/>
          </a:xfrm>
        </p:spPr>
        <p:txBody>
          <a:bodyPr>
            <a:noAutofit/>
          </a:bodyPr>
          <a:lstStyle/>
          <a:p>
            <a:r>
              <a:rPr lang="en-US" sz="2400" dirty="0"/>
              <a:t>The world is taking away anything that is of biblical relevance and throwing it in the trash bin. It will only have itself to blame. But wait there is a more serious matter before us…</a:t>
            </a:r>
          </a:p>
          <a:p>
            <a:r>
              <a:rPr lang="en-US" sz="2400" dirty="0"/>
              <a:t>So-called believers are throwing away the very Word of YHVH. It no longer matters what YHVH says or said – it matters what man says and feels. Dangerous position to take:</a:t>
            </a:r>
          </a:p>
          <a:p>
            <a:r>
              <a:rPr lang="en-US" sz="2400" baseline="30000" dirty="0"/>
              <a:t> </a:t>
            </a:r>
            <a:r>
              <a:rPr lang="en-US" sz="2400" dirty="0">
                <a:solidFill>
                  <a:srgbClr val="FFFF00"/>
                </a:solidFill>
              </a:rPr>
              <a:t>Let no man deceive you with vain words: for because of these things cometh the wrath of God upon the children of disobedience. </a:t>
            </a:r>
            <a:r>
              <a:rPr lang="en-US" sz="2400" dirty="0"/>
              <a:t>Ephesians 5:6</a:t>
            </a:r>
          </a:p>
          <a:p>
            <a:r>
              <a:rPr lang="en-US" sz="2000" baseline="30000" dirty="0">
                <a:solidFill>
                  <a:srgbClr val="FFFF00"/>
                </a:solidFill>
              </a:rPr>
              <a:t> </a:t>
            </a:r>
            <a:r>
              <a:rPr lang="en-US" sz="2000" dirty="0">
                <a:solidFill>
                  <a:srgbClr val="FFFF00"/>
                </a:solidFill>
              </a:rPr>
              <a:t>And YHVH saith, Because they have forsaken my torah which I set before them, and have not obeyed my voice, neither walked therein; </a:t>
            </a:r>
            <a:r>
              <a:rPr lang="en-US" sz="2000" baseline="30000" dirty="0">
                <a:solidFill>
                  <a:srgbClr val="FFFF00"/>
                </a:solidFill>
              </a:rPr>
              <a:t>14 </a:t>
            </a:r>
            <a:r>
              <a:rPr lang="en-US" sz="2000" dirty="0">
                <a:solidFill>
                  <a:srgbClr val="FFFF00"/>
                </a:solidFill>
              </a:rPr>
              <a:t>but have walked after the imagination of their own heart, and after </a:t>
            </a:r>
            <a:r>
              <a:rPr lang="en-US" sz="2000" dirty="0" err="1">
                <a:solidFill>
                  <a:srgbClr val="FFFF00"/>
                </a:solidFill>
              </a:rPr>
              <a:t>Baalim</a:t>
            </a:r>
            <a:r>
              <a:rPr lang="en-US" sz="2000" dirty="0">
                <a:solidFill>
                  <a:srgbClr val="FFFF00"/>
                </a:solidFill>
              </a:rPr>
              <a:t>, which their fathers taught them: </a:t>
            </a:r>
            <a:r>
              <a:rPr lang="en-US" sz="2000" baseline="30000" dirty="0">
                <a:solidFill>
                  <a:srgbClr val="FFFF00"/>
                </a:solidFill>
              </a:rPr>
              <a:t>15 </a:t>
            </a:r>
            <a:r>
              <a:rPr lang="en-US" sz="2000" dirty="0">
                <a:solidFill>
                  <a:srgbClr val="FFFF00"/>
                </a:solidFill>
              </a:rPr>
              <a:t>therefore thus saith YHVH of hosts, the God of Israel; Behold, I will feed them, </a:t>
            </a:r>
            <a:r>
              <a:rPr lang="en-US" sz="2000" i="1" dirty="0">
                <a:solidFill>
                  <a:srgbClr val="FFFF00"/>
                </a:solidFill>
              </a:rPr>
              <a:t>even</a:t>
            </a:r>
            <a:r>
              <a:rPr lang="en-US" sz="2000" dirty="0">
                <a:solidFill>
                  <a:srgbClr val="FFFF00"/>
                </a:solidFill>
              </a:rPr>
              <a:t> this people, with wormwood, and give them water of gall to drink. </a:t>
            </a:r>
            <a:r>
              <a:rPr lang="en-US" sz="2000" baseline="30000" dirty="0">
                <a:solidFill>
                  <a:srgbClr val="FFFF00"/>
                </a:solidFill>
              </a:rPr>
              <a:t>16 </a:t>
            </a:r>
            <a:r>
              <a:rPr lang="en-US" sz="2000" dirty="0">
                <a:solidFill>
                  <a:srgbClr val="FFFF00"/>
                </a:solidFill>
              </a:rPr>
              <a:t>I will scatter them also among the heathen, whom neither they nor their fathers have known: and I will send a sword after them, till I have consumed them. </a:t>
            </a:r>
            <a:r>
              <a:rPr lang="en-US" sz="2400" dirty="0"/>
              <a:t>Jeremiah 9:13-16</a:t>
            </a:r>
            <a:endParaRPr lang="en-AU" sz="2400" dirty="0"/>
          </a:p>
        </p:txBody>
      </p:sp>
    </p:spTree>
    <p:extLst>
      <p:ext uri="{BB962C8B-B14F-4D97-AF65-F5344CB8AC3E}">
        <p14:creationId xmlns:p14="http://schemas.microsoft.com/office/powerpoint/2010/main" val="15252385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9E32F0-F7D0-4D9F-1CF3-32E0E853809D}"/>
              </a:ext>
            </a:extLst>
          </p:cNvPr>
          <p:cNvSpPr>
            <a:spLocks noGrp="1"/>
          </p:cNvSpPr>
          <p:nvPr>
            <p:ph type="title"/>
          </p:nvPr>
        </p:nvSpPr>
        <p:spPr>
          <a:xfrm>
            <a:off x="838200" y="365125"/>
            <a:ext cx="10515600" cy="389477"/>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C8FF7D6A-34D3-823D-1A2F-ADFA16266DBE}"/>
              </a:ext>
            </a:extLst>
          </p:cNvPr>
          <p:cNvSpPr>
            <a:spLocks noGrp="1"/>
          </p:cNvSpPr>
          <p:nvPr>
            <p:ph idx="1"/>
          </p:nvPr>
        </p:nvSpPr>
        <p:spPr>
          <a:xfrm>
            <a:off x="838200" y="878889"/>
            <a:ext cx="10515600" cy="5298074"/>
          </a:xfrm>
        </p:spPr>
        <p:txBody>
          <a:bodyPr>
            <a:normAutofit lnSpcReduction="10000"/>
          </a:bodyPr>
          <a:lstStyle/>
          <a:p>
            <a:r>
              <a:rPr lang="en-US" sz="2400" dirty="0"/>
              <a:t>The great news amongst all this is YHVH will destroy evil, and the evil ones…</a:t>
            </a:r>
          </a:p>
          <a:p>
            <a:r>
              <a:rPr lang="en-US" sz="2400" baseline="30000" dirty="0">
                <a:solidFill>
                  <a:srgbClr val="FFFF00"/>
                </a:solidFill>
              </a:rPr>
              <a:t>10 </a:t>
            </a:r>
            <a:r>
              <a:rPr lang="en-US" sz="2400" dirty="0">
                <a:solidFill>
                  <a:srgbClr val="FFFF00"/>
                </a:solidFill>
              </a:rPr>
              <a:t>And with all deceivableness of unrighteousness in them that perish; because they </a:t>
            </a:r>
            <a:r>
              <a:rPr lang="en-US" sz="2400" dirty="0">
                <a:solidFill>
                  <a:srgbClr val="00B0F0"/>
                </a:solidFill>
              </a:rPr>
              <a:t>received not the love of the truth, that they might be saved.</a:t>
            </a:r>
          </a:p>
          <a:p>
            <a:r>
              <a:rPr lang="en-US" sz="2400" dirty="0"/>
              <a:t> We must love the truth [YHVH’s Word], without it there is no salvation…</a:t>
            </a:r>
          </a:p>
          <a:p>
            <a:r>
              <a:rPr lang="en-US" sz="2400" baseline="30000" dirty="0">
                <a:solidFill>
                  <a:srgbClr val="FFFF00"/>
                </a:solidFill>
              </a:rPr>
              <a:t>11 </a:t>
            </a:r>
            <a:r>
              <a:rPr lang="en-US" sz="2400" dirty="0">
                <a:solidFill>
                  <a:srgbClr val="FFFF00"/>
                </a:solidFill>
              </a:rPr>
              <a:t>And for this cause </a:t>
            </a:r>
            <a:r>
              <a:rPr lang="en-US" sz="2400" dirty="0">
                <a:solidFill>
                  <a:srgbClr val="00B0F0"/>
                </a:solidFill>
              </a:rPr>
              <a:t>God shall send them strong delusion,</a:t>
            </a:r>
            <a:r>
              <a:rPr lang="en-US" sz="2400" dirty="0">
                <a:solidFill>
                  <a:srgbClr val="FFFF00"/>
                </a:solidFill>
              </a:rPr>
              <a:t> that they should believe a lie: </a:t>
            </a:r>
            <a:endParaRPr lang="en-US" sz="2400" dirty="0"/>
          </a:p>
          <a:p>
            <a:r>
              <a:rPr lang="en-US" sz="2400" dirty="0"/>
              <a:t>Who is sending this STRONG DELUSION? A deluding influence. A deceiving error. Links with verse 3… choice is always before us:</a:t>
            </a:r>
          </a:p>
          <a:p>
            <a:r>
              <a:rPr lang="en-US" sz="2400" baseline="30000" dirty="0">
                <a:solidFill>
                  <a:srgbClr val="FFFF00"/>
                </a:solidFill>
              </a:rPr>
              <a:t> </a:t>
            </a:r>
            <a:r>
              <a:rPr lang="en-US" sz="2400" dirty="0">
                <a:solidFill>
                  <a:srgbClr val="FFFF00"/>
                </a:solidFill>
              </a:rPr>
              <a:t>Now therefore fear YHVH, and serve him in sincerity and in truth: and put away the gods which your fathers served on the other side of the flood, and in Egypt; and serve ye YHVH. </a:t>
            </a:r>
            <a:r>
              <a:rPr lang="en-US" sz="2400" baseline="30000" dirty="0">
                <a:solidFill>
                  <a:srgbClr val="FFFF00"/>
                </a:solidFill>
              </a:rPr>
              <a:t>15 </a:t>
            </a:r>
            <a:r>
              <a:rPr lang="en-US" sz="2400" dirty="0">
                <a:solidFill>
                  <a:srgbClr val="FFFF00"/>
                </a:solidFill>
              </a:rPr>
              <a:t>And if it seem evil unto you to serve YHVH, choose you this day whom ye will serve; whether the gods which your fathers served that </a:t>
            </a:r>
            <a:r>
              <a:rPr lang="en-US" sz="2400" i="1" dirty="0">
                <a:solidFill>
                  <a:srgbClr val="FFFF00"/>
                </a:solidFill>
              </a:rPr>
              <a:t>were</a:t>
            </a:r>
            <a:r>
              <a:rPr lang="en-US" sz="2400" dirty="0">
                <a:solidFill>
                  <a:srgbClr val="FFFF00"/>
                </a:solidFill>
              </a:rPr>
              <a:t> on the other side of the flood, or the gods of the Amorites, in whose land ye dwell: but as for me and my house, we will serve YHVH. </a:t>
            </a:r>
            <a:r>
              <a:rPr lang="en-US" sz="2400" dirty="0"/>
              <a:t>Joshua 24:14-15</a:t>
            </a:r>
          </a:p>
          <a:p>
            <a:endParaRPr lang="en-AU" dirty="0"/>
          </a:p>
        </p:txBody>
      </p:sp>
    </p:spTree>
    <p:extLst>
      <p:ext uri="{BB962C8B-B14F-4D97-AF65-F5344CB8AC3E}">
        <p14:creationId xmlns:p14="http://schemas.microsoft.com/office/powerpoint/2010/main" val="11140045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B3B87A-A31F-CFD3-1ED2-39A34A44873D}"/>
              </a:ext>
            </a:extLst>
          </p:cNvPr>
          <p:cNvSpPr>
            <a:spLocks noGrp="1"/>
          </p:cNvSpPr>
          <p:nvPr>
            <p:ph type="title"/>
          </p:nvPr>
        </p:nvSpPr>
        <p:spPr>
          <a:xfrm>
            <a:off x="838200" y="365125"/>
            <a:ext cx="10515600" cy="398355"/>
          </a:xfrm>
        </p:spPr>
        <p:txBody>
          <a:bodyPr>
            <a:normAutofit fontScale="90000"/>
          </a:bodyPr>
          <a:lstStyle/>
          <a:p>
            <a:r>
              <a:rPr lang="en-US" dirty="0">
                <a:solidFill>
                  <a:srgbClr val="FF0000"/>
                </a:solidFill>
              </a:rPr>
              <a:t>Falling Away…</a:t>
            </a:r>
            <a:endParaRPr lang="en-AU" dirty="0">
              <a:solidFill>
                <a:srgbClr val="FF0000"/>
              </a:solidFill>
            </a:endParaRPr>
          </a:p>
        </p:txBody>
      </p:sp>
      <p:sp>
        <p:nvSpPr>
          <p:cNvPr id="3" name="Content Placeholder 2">
            <a:extLst>
              <a:ext uri="{FF2B5EF4-FFF2-40B4-BE49-F238E27FC236}">
                <a16:creationId xmlns:a16="http://schemas.microsoft.com/office/drawing/2014/main" id="{10A91FD8-6003-1CBF-12B0-A1E84AD1237D}"/>
              </a:ext>
            </a:extLst>
          </p:cNvPr>
          <p:cNvSpPr>
            <a:spLocks noGrp="1"/>
          </p:cNvSpPr>
          <p:nvPr>
            <p:ph idx="1"/>
          </p:nvPr>
        </p:nvSpPr>
        <p:spPr>
          <a:xfrm>
            <a:off x="838200" y="870012"/>
            <a:ext cx="10515600" cy="5306951"/>
          </a:xfrm>
        </p:spPr>
        <p:txBody>
          <a:bodyPr>
            <a:normAutofit/>
          </a:bodyPr>
          <a:lstStyle/>
          <a:p>
            <a:r>
              <a:rPr lang="en-US" sz="2400" dirty="0">
                <a:solidFill>
                  <a:srgbClr val="FFFF00"/>
                </a:solidFill>
              </a:rPr>
              <a:t>That they all might be damned who believed not the truth, but had pleasure in unrighteousness. </a:t>
            </a:r>
            <a:r>
              <a:rPr lang="en-US" sz="2400" dirty="0"/>
              <a:t>Again we witness the importance of believing the truth. So the obvious question is: What is this truth spoken of here?</a:t>
            </a:r>
          </a:p>
          <a:p>
            <a:r>
              <a:rPr lang="en-US" sz="2400" dirty="0"/>
              <a:t>We know it is the opposite of unrighteousness – so therefore it must be righteousness according to our Father’s instructions… so let’s wrap of some thoughts on these passages.</a:t>
            </a:r>
          </a:p>
          <a:p>
            <a:pPr marL="457200" indent="-457200">
              <a:buFont typeface="+mj-lt"/>
              <a:buAutoNum type="arabicPeriod"/>
            </a:pPr>
            <a:r>
              <a:rPr lang="en-US" sz="2400" dirty="0">
                <a:solidFill>
                  <a:srgbClr val="00B0F0"/>
                </a:solidFill>
              </a:rPr>
              <a:t>Our </a:t>
            </a:r>
            <a:r>
              <a:rPr lang="en-US" sz="2400" dirty="0" err="1">
                <a:solidFill>
                  <a:srgbClr val="00B0F0"/>
                </a:solidFill>
              </a:rPr>
              <a:t>Saviour</a:t>
            </a:r>
            <a:r>
              <a:rPr lang="en-US" sz="2400" dirty="0">
                <a:solidFill>
                  <a:srgbClr val="00B0F0"/>
                </a:solidFill>
              </a:rPr>
              <a:t> </a:t>
            </a:r>
            <a:r>
              <a:rPr lang="en-US" sz="2400" dirty="0" err="1">
                <a:solidFill>
                  <a:srgbClr val="00B0F0"/>
                </a:solidFill>
              </a:rPr>
              <a:t>Yeshua</a:t>
            </a:r>
            <a:r>
              <a:rPr lang="en-US" sz="2400" dirty="0">
                <a:solidFill>
                  <a:srgbClr val="00B0F0"/>
                </a:solidFill>
              </a:rPr>
              <a:t> </a:t>
            </a:r>
            <a:r>
              <a:rPr lang="en-US" sz="2400" dirty="0" err="1">
                <a:solidFill>
                  <a:srgbClr val="00B0F0"/>
                </a:solidFill>
              </a:rPr>
              <a:t>HaMoshiach</a:t>
            </a:r>
            <a:r>
              <a:rPr lang="en-US" sz="2400" dirty="0">
                <a:solidFill>
                  <a:srgbClr val="00B0F0"/>
                </a:solidFill>
              </a:rPr>
              <a:t> is coming again.</a:t>
            </a:r>
          </a:p>
          <a:p>
            <a:pPr marL="457200" indent="-457200">
              <a:buFont typeface="+mj-lt"/>
              <a:buAutoNum type="arabicPeriod"/>
            </a:pPr>
            <a:r>
              <a:rPr lang="en-US" sz="2400" dirty="0">
                <a:solidFill>
                  <a:srgbClr val="00B0F0"/>
                </a:solidFill>
              </a:rPr>
              <a:t>A falling away of faithfulness will take place before hand.</a:t>
            </a:r>
          </a:p>
          <a:p>
            <a:pPr marL="457200" indent="-457200">
              <a:buFont typeface="+mj-lt"/>
              <a:buAutoNum type="arabicPeriod"/>
            </a:pPr>
            <a:r>
              <a:rPr lang="en-US" sz="2400" dirty="0">
                <a:solidFill>
                  <a:srgbClr val="00B0F0"/>
                </a:solidFill>
              </a:rPr>
              <a:t>It appears that which is holding back the tidal wave of wickedness will be removed.</a:t>
            </a:r>
          </a:p>
          <a:p>
            <a:pPr marL="457200" indent="-457200">
              <a:buFont typeface="+mj-lt"/>
              <a:buAutoNum type="arabicPeriod"/>
            </a:pPr>
            <a:r>
              <a:rPr lang="en-US" sz="2400" dirty="0">
                <a:solidFill>
                  <a:srgbClr val="00B0F0"/>
                </a:solidFill>
              </a:rPr>
              <a:t>The man of sin will be revealed but eventually destroyed.</a:t>
            </a:r>
          </a:p>
          <a:p>
            <a:pPr marL="457200" indent="-457200">
              <a:buFont typeface="+mj-lt"/>
              <a:buAutoNum type="arabicPeriod"/>
            </a:pPr>
            <a:r>
              <a:rPr lang="en-US" sz="2400" dirty="0">
                <a:solidFill>
                  <a:srgbClr val="00B0F0"/>
                </a:solidFill>
              </a:rPr>
              <a:t>YHVH will be sending a delusion on those who are not engaging in repentance.</a:t>
            </a:r>
          </a:p>
          <a:p>
            <a:pPr marL="457200" indent="-457200">
              <a:buFont typeface="+mj-lt"/>
              <a:buAutoNum type="arabicPeriod"/>
            </a:pPr>
            <a:r>
              <a:rPr lang="en-US" sz="2400" dirty="0">
                <a:solidFill>
                  <a:srgbClr val="00B0F0"/>
                </a:solidFill>
              </a:rPr>
              <a:t>Those who take pleasure in wickedness will be condemned.</a:t>
            </a:r>
            <a:endParaRPr lang="en-AU" sz="2400" dirty="0">
              <a:solidFill>
                <a:srgbClr val="00B0F0"/>
              </a:solidFill>
            </a:endParaRPr>
          </a:p>
        </p:txBody>
      </p:sp>
    </p:spTree>
    <p:extLst>
      <p:ext uri="{BB962C8B-B14F-4D97-AF65-F5344CB8AC3E}">
        <p14:creationId xmlns:p14="http://schemas.microsoft.com/office/powerpoint/2010/main" val="19149058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2013 - 2022"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emplate>Office Theme 2013 - 2022</Template>
  <TotalTime>211</TotalTime>
  <Words>1695</Words>
  <Application>Microsoft Office PowerPoint</Application>
  <PresentationFormat>Widescreen</PresentationFormat>
  <Paragraphs>76</Paragraphs>
  <Slides>10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10</vt:i4>
      </vt:variant>
    </vt:vector>
  </HeadingPairs>
  <TitlesOfParts>
    <vt:vector size="14" baseType="lpstr">
      <vt:lpstr>Arial</vt:lpstr>
      <vt:lpstr>Calibri</vt:lpstr>
      <vt:lpstr>Calibri Light</vt:lpstr>
      <vt:lpstr>Office Theme</vt:lpstr>
      <vt:lpstr>Falling Away…</vt:lpstr>
      <vt:lpstr>Falling Away…</vt:lpstr>
      <vt:lpstr>Falling Away…</vt:lpstr>
      <vt:lpstr>Falling Away…</vt:lpstr>
      <vt:lpstr>Falling Away…</vt:lpstr>
      <vt:lpstr>Falling Away…</vt:lpstr>
      <vt:lpstr>Falling Away…</vt:lpstr>
      <vt:lpstr>Falling away…</vt:lpstr>
      <vt:lpstr>Falling Away…</vt:lpstr>
      <vt:lpstr>Falling Away…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Falling Away…</dc:title>
  <dc:creator>Philip Hammond</dc:creator>
  <cp:lastModifiedBy>Philip Hammond</cp:lastModifiedBy>
  <cp:revision>5</cp:revision>
  <dcterms:created xsi:type="dcterms:W3CDTF">2023-06-01T01:41:39Z</dcterms:created>
  <dcterms:modified xsi:type="dcterms:W3CDTF">2023-06-02T21:52:43Z</dcterms:modified>
</cp:coreProperties>
</file>