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ABE0A-D270-4C29-87FB-09839319D2D4}" type="datetimeFigureOut">
              <a:rPr lang="en-AU" smtClean="0"/>
              <a:t>28/01/2023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322249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ABE0A-D270-4C29-87FB-09839319D2D4}" type="datetimeFigureOut">
              <a:rPr lang="en-AU" smtClean="0"/>
              <a:t>28/01/2023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389410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ABE0A-D270-4C29-87FB-09839319D2D4}" type="datetimeFigureOut">
              <a:rPr lang="en-AU" smtClean="0"/>
              <a:t>28/01/2023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99944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ABE0A-D270-4C29-87FB-09839319D2D4}" type="datetimeFigureOut">
              <a:rPr lang="en-AU" smtClean="0"/>
              <a:t>28/01/2023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157527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FABE0A-D270-4C29-87FB-09839319D2D4}" type="datetimeFigureOut">
              <a:rPr lang="en-AU" smtClean="0"/>
              <a:t>28/01/2023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3444397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ABE0A-D270-4C29-87FB-09839319D2D4}" type="datetimeFigureOut">
              <a:rPr lang="en-AU" smtClean="0"/>
              <a:t>28/01/2023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112995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ABE0A-D270-4C29-87FB-09839319D2D4}" type="datetimeFigureOut">
              <a:rPr lang="en-AU" smtClean="0"/>
              <a:t>28/01/2023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346411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ABE0A-D270-4C29-87FB-09839319D2D4}" type="datetimeFigureOut">
              <a:rPr lang="en-AU" smtClean="0"/>
              <a:t>28/01/2023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37583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ABE0A-D270-4C29-87FB-09839319D2D4}" type="datetimeFigureOut">
              <a:rPr lang="en-AU" smtClean="0"/>
              <a:t>28/01/2023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2727278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FABE0A-D270-4C29-87FB-09839319D2D4}" type="datetimeFigureOut">
              <a:rPr lang="en-AU" smtClean="0"/>
              <a:t>28/01/2023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183251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FABE0A-D270-4C29-87FB-09839319D2D4}" type="datetimeFigureOut">
              <a:rPr lang="en-AU" smtClean="0"/>
              <a:t>28/01/2023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F202909-ED70-4FB7-B980-94346E57E5F9}" type="slidenum">
              <a:rPr lang="en-AU" smtClean="0"/>
              <a:t>‹#›</a:t>
            </a:fld>
            <a:endParaRPr lang="en-AU"/>
          </a:p>
        </p:txBody>
      </p:sp>
    </p:spTree>
    <p:extLst>
      <p:ext uri="{BB962C8B-B14F-4D97-AF65-F5344CB8AC3E}">
        <p14:creationId xmlns:p14="http://schemas.microsoft.com/office/powerpoint/2010/main" val="15302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ABE0A-D270-4C29-87FB-09839319D2D4}" type="datetimeFigureOut">
              <a:rPr lang="en-AU" smtClean="0"/>
              <a:t>28/01/2023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02909-ED70-4FB7-B980-94346E57E5F9}" type="slidenum">
              <a:rPr lang="en-AU" smtClean="0"/>
              <a:t>‹#›</a:t>
            </a:fld>
            <a:endParaRPr lang="en-AU"/>
          </a:p>
        </p:txBody>
      </p:sp>
    </p:spTree>
    <p:extLst>
      <p:ext uri="{BB962C8B-B14F-4D97-AF65-F5344CB8AC3E}">
        <p14:creationId xmlns:p14="http://schemas.microsoft.com/office/powerpoint/2010/main" val="35600956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Hebrews+3%3A1-15&amp;version=TLV#fen-TLV-30063c" TargetMode="External"/><Relationship Id="rId2" Type="http://schemas.openxmlformats.org/officeDocument/2006/relationships/hyperlink" Target="https://www.biblegateway.com/passage/?search=Hebrews+3%3A1-15&amp;version=TLV#fen-TLV-30058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B9C468-A6E0-3AC7-6700-86A39AEB9B3A}"/>
              </a:ext>
            </a:extLst>
          </p:cNvPr>
          <p:cNvSpPr>
            <a:spLocks noGrp="1"/>
          </p:cNvSpPr>
          <p:nvPr>
            <p:ph type="title"/>
          </p:nvPr>
        </p:nvSpPr>
        <p:spPr>
          <a:xfrm>
            <a:off x="838200" y="365125"/>
            <a:ext cx="10515600" cy="442743"/>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5" name="Content Placeholder 4">
            <a:extLst>
              <a:ext uri="{FF2B5EF4-FFF2-40B4-BE49-F238E27FC236}">
                <a16:creationId xmlns:a16="http://schemas.microsoft.com/office/drawing/2014/main" id="{9ABD57F7-6F4F-25E5-CB07-FFAEFA491B96}"/>
              </a:ext>
            </a:extLst>
          </p:cNvPr>
          <p:cNvSpPr>
            <a:spLocks noGrp="1"/>
          </p:cNvSpPr>
          <p:nvPr>
            <p:ph idx="1"/>
          </p:nvPr>
        </p:nvSpPr>
        <p:spPr>
          <a:xfrm>
            <a:off x="838200" y="923278"/>
            <a:ext cx="10515600" cy="5253685"/>
          </a:xfrm>
        </p:spPr>
        <p:txBody>
          <a:bodyPr>
            <a:normAutofit/>
          </a:bodyPr>
          <a:lstStyle/>
          <a:p>
            <a:r>
              <a:rPr lang="en-US" sz="2200" dirty="0">
                <a:latin typeface="Arial" panose="020B0604020202020204" pitchFamily="34" charset="0"/>
                <a:cs typeface="Arial" panose="020B0604020202020204" pitchFamily="34" charset="0"/>
              </a:rPr>
              <a:t>The world is in a dark place… especially if you compare - Government, corporate, and individual policy decisions against biblical instruction from YHVH.</a:t>
            </a:r>
          </a:p>
          <a:p>
            <a:r>
              <a:rPr lang="en-US" sz="2200" dirty="0">
                <a:latin typeface="Arial" panose="020B0604020202020204" pitchFamily="34" charset="0"/>
                <a:cs typeface="Arial" panose="020B0604020202020204" pitchFamily="34" charset="0"/>
              </a:rPr>
              <a:t>Yet despite all this we read in our bibles:</a:t>
            </a:r>
          </a:p>
          <a:p>
            <a:r>
              <a:rPr lang="en-US" sz="2200" dirty="0">
                <a:solidFill>
                  <a:srgbClr val="00B0F0"/>
                </a:solidFill>
                <a:latin typeface="Arial" panose="020B0604020202020204" pitchFamily="34" charset="0"/>
                <a:cs typeface="Arial" panose="020B0604020202020204" pitchFamily="34" charset="0"/>
              </a:rPr>
              <a:t>3 This is now, beloved, the second letter I am writing to you; in them I am trying to arouse your sincere intention by reminding you </a:t>
            </a:r>
            <a:r>
              <a:rPr lang="en-US" sz="2200" baseline="30000" dirty="0">
                <a:solidFill>
                  <a:srgbClr val="00B0F0"/>
                </a:solidFill>
                <a:latin typeface="Arial" panose="020B0604020202020204" pitchFamily="34" charset="0"/>
                <a:cs typeface="Arial" panose="020B0604020202020204" pitchFamily="34" charset="0"/>
              </a:rPr>
              <a:t>2 </a:t>
            </a:r>
            <a:r>
              <a:rPr lang="en-US" sz="2200" dirty="0">
                <a:solidFill>
                  <a:srgbClr val="00B0F0"/>
                </a:solidFill>
                <a:latin typeface="Arial" panose="020B0604020202020204" pitchFamily="34" charset="0"/>
                <a:cs typeface="Arial" panose="020B0604020202020204" pitchFamily="34" charset="0"/>
              </a:rPr>
              <a:t>that you should remember the words spoken in the past by the holy prophets and the commandment of the Lord and Savior spoken through your apostles. </a:t>
            </a:r>
            <a:r>
              <a:rPr lang="en-US" sz="2200" baseline="30000" dirty="0">
                <a:solidFill>
                  <a:srgbClr val="00B0F0"/>
                </a:solidFill>
                <a:latin typeface="Arial" panose="020B0604020202020204" pitchFamily="34" charset="0"/>
                <a:cs typeface="Arial" panose="020B0604020202020204" pitchFamily="34" charset="0"/>
              </a:rPr>
              <a:t>3 </a:t>
            </a:r>
            <a:r>
              <a:rPr lang="en-US" sz="2200" dirty="0">
                <a:solidFill>
                  <a:srgbClr val="00B0F0"/>
                </a:solidFill>
                <a:latin typeface="Arial" panose="020B0604020202020204" pitchFamily="34" charset="0"/>
                <a:cs typeface="Arial" panose="020B0604020202020204" pitchFamily="34" charset="0"/>
              </a:rPr>
              <a:t>First of all you must understand this, that in the last days scoffers will come, scoffing and indulging their own lusts </a:t>
            </a:r>
            <a:r>
              <a:rPr lang="en-US" sz="2200" baseline="30000" dirty="0">
                <a:solidFill>
                  <a:srgbClr val="00B0F0"/>
                </a:solidFill>
                <a:latin typeface="Arial" panose="020B0604020202020204" pitchFamily="34" charset="0"/>
                <a:cs typeface="Arial" panose="020B0604020202020204" pitchFamily="34" charset="0"/>
              </a:rPr>
              <a:t>4 </a:t>
            </a:r>
            <a:r>
              <a:rPr lang="en-US" sz="2200" dirty="0">
                <a:solidFill>
                  <a:srgbClr val="00B0F0"/>
                </a:solidFill>
                <a:latin typeface="Arial" panose="020B0604020202020204" pitchFamily="34" charset="0"/>
                <a:cs typeface="Arial" panose="020B0604020202020204" pitchFamily="34" charset="0"/>
              </a:rPr>
              <a:t>and saying, “Where is the promise of his coming? For ever since our ancestors died, all things continue as they were from the beginning of creation!” </a:t>
            </a:r>
            <a:r>
              <a:rPr lang="en-US" sz="2200" baseline="30000" dirty="0">
                <a:solidFill>
                  <a:srgbClr val="00B0F0"/>
                </a:solidFill>
                <a:latin typeface="Arial" panose="020B0604020202020204" pitchFamily="34" charset="0"/>
                <a:cs typeface="Arial" panose="020B0604020202020204" pitchFamily="34" charset="0"/>
              </a:rPr>
              <a:t>5 </a:t>
            </a:r>
            <a:r>
              <a:rPr lang="en-US" sz="2200" dirty="0">
                <a:solidFill>
                  <a:srgbClr val="00B0F0"/>
                </a:solidFill>
                <a:latin typeface="Arial" panose="020B0604020202020204" pitchFamily="34" charset="0"/>
                <a:cs typeface="Arial" panose="020B0604020202020204" pitchFamily="34" charset="0"/>
              </a:rPr>
              <a:t>They deliberately ignore this fact, that by the word of God heavens existed long ago and an earth was formed out of water and by means of water, </a:t>
            </a:r>
            <a:r>
              <a:rPr lang="en-US" sz="2200" baseline="30000" dirty="0">
                <a:solidFill>
                  <a:srgbClr val="00B0F0"/>
                </a:solidFill>
                <a:latin typeface="Arial" panose="020B0604020202020204" pitchFamily="34" charset="0"/>
                <a:cs typeface="Arial" panose="020B0604020202020204" pitchFamily="34" charset="0"/>
              </a:rPr>
              <a:t>6 </a:t>
            </a:r>
            <a:r>
              <a:rPr lang="en-US" sz="2200" dirty="0">
                <a:solidFill>
                  <a:srgbClr val="00B0F0"/>
                </a:solidFill>
                <a:latin typeface="Arial" panose="020B0604020202020204" pitchFamily="34" charset="0"/>
                <a:cs typeface="Arial" panose="020B0604020202020204" pitchFamily="34" charset="0"/>
              </a:rPr>
              <a:t>through which the world of that time was deluged with water and perished. </a:t>
            </a:r>
            <a:r>
              <a:rPr lang="en-US" sz="2200" baseline="30000" dirty="0">
                <a:solidFill>
                  <a:srgbClr val="00B0F0"/>
                </a:solidFill>
                <a:latin typeface="Arial" panose="020B0604020202020204" pitchFamily="34" charset="0"/>
                <a:cs typeface="Arial" panose="020B0604020202020204" pitchFamily="34" charset="0"/>
              </a:rPr>
              <a:t>7 </a:t>
            </a:r>
            <a:r>
              <a:rPr lang="en-US" sz="2200" dirty="0">
                <a:solidFill>
                  <a:srgbClr val="00B0F0"/>
                </a:solidFill>
                <a:latin typeface="Arial" panose="020B0604020202020204" pitchFamily="34" charset="0"/>
                <a:cs typeface="Arial" panose="020B0604020202020204" pitchFamily="34" charset="0"/>
              </a:rPr>
              <a:t>But by the same word the present heavens and earth have been reserved for fire, being kept until the day of judgment and destruction of the godless:</a:t>
            </a:r>
          </a:p>
          <a:p>
            <a:endParaRPr lang="en-US" dirty="0"/>
          </a:p>
          <a:p>
            <a:endParaRPr lang="en-AU" dirty="0"/>
          </a:p>
        </p:txBody>
      </p:sp>
    </p:spTree>
    <p:extLst>
      <p:ext uri="{BB962C8B-B14F-4D97-AF65-F5344CB8AC3E}">
        <p14:creationId xmlns:p14="http://schemas.microsoft.com/office/powerpoint/2010/main" val="57036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57EC5-2487-7F68-4C57-283AA1E86A54}"/>
              </a:ext>
            </a:extLst>
          </p:cNvPr>
          <p:cNvSpPr>
            <a:spLocks noGrp="1"/>
          </p:cNvSpPr>
          <p:nvPr>
            <p:ph type="title"/>
          </p:nvPr>
        </p:nvSpPr>
        <p:spPr>
          <a:xfrm>
            <a:off x="838200" y="365125"/>
            <a:ext cx="10515600" cy="433865"/>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B2A7B523-B72A-822B-3CA9-9C975989F4EF}"/>
              </a:ext>
            </a:extLst>
          </p:cNvPr>
          <p:cNvSpPr>
            <a:spLocks noGrp="1"/>
          </p:cNvSpPr>
          <p:nvPr>
            <p:ph idx="1"/>
          </p:nvPr>
        </p:nvSpPr>
        <p:spPr>
          <a:xfrm>
            <a:off x="838200" y="1091953"/>
            <a:ext cx="10515600" cy="5111643"/>
          </a:xfrm>
        </p:spPr>
        <p:txBody>
          <a:bodyPr>
            <a:normAutofit/>
          </a:bodyPr>
          <a:lstStyle/>
          <a:p>
            <a:pPr marL="0" indent="0">
              <a:buNone/>
            </a:pPr>
            <a:endParaRPr lang="en-US" dirty="0"/>
          </a:p>
          <a:p>
            <a:r>
              <a:rPr lang="en-US" sz="2000" baseline="30000" dirty="0">
                <a:solidFill>
                  <a:srgbClr val="00B0F0"/>
                </a:solidFill>
                <a:latin typeface="Arial" panose="020B0604020202020204" pitchFamily="34" charset="0"/>
                <a:cs typeface="Arial" panose="020B0604020202020204" pitchFamily="34" charset="0"/>
              </a:rPr>
              <a:t>8 </a:t>
            </a:r>
            <a:r>
              <a:rPr lang="en-US" sz="2000" dirty="0">
                <a:solidFill>
                  <a:srgbClr val="00B0F0"/>
                </a:solidFill>
                <a:latin typeface="Arial" panose="020B0604020202020204" pitchFamily="34" charset="0"/>
                <a:cs typeface="Arial" panose="020B0604020202020204" pitchFamily="34" charset="0"/>
              </a:rPr>
              <a:t>But do not ignore this one fact, beloved, that with the Lord one day is like a thousand years, and a thousand years are like one day. </a:t>
            </a:r>
            <a:r>
              <a:rPr lang="en-US" sz="2000" baseline="30000" dirty="0">
                <a:solidFill>
                  <a:srgbClr val="00B0F0"/>
                </a:solidFill>
                <a:latin typeface="Arial" panose="020B0604020202020204" pitchFamily="34" charset="0"/>
                <a:cs typeface="Arial" panose="020B0604020202020204" pitchFamily="34" charset="0"/>
              </a:rPr>
              <a:t>9 </a:t>
            </a:r>
            <a:r>
              <a:rPr lang="en-US" sz="2000" dirty="0">
                <a:solidFill>
                  <a:srgbClr val="00B0F0"/>
                </a:solidFill>
                <a:latin typeface="Arial" panose="020B0604020202020204" pitchFamily="34" charset="0"/>
                <a:cs typeface="Arial" panose="020B0604020202020204" pitchFamily="34" charset="0"/>
              </a:rPr>
              <a:t>The Lord is not slow about his promise, as some think of slowness, but is patient with you, </a:t>
            </a:r>
            <a:r>
              <a:rPr lang="en-US" sz="2000" dirty="0">
                <a:solidFill>
                  <a:srgbClr val="FF0000"/>
                </a:solidFill>
                <a:latin typeface="Arial" panose="020B0604020202020204" pitchFamily="34" charset="0"/>
                <a:cs typeface="Arial" panose="020B0604020202020204" pitchFamily="34" charset="0"/>
              </a:rPr>
              <a:t>not wanting any to perish but all to come to repentance. </a:t>
            </a:r>
            <a:r>
              <a:rPr lang="en-US" sz="2000" baseline="30000" dirty="0">
                <a:solidFill>
                  <a:srgbClr val="00B0F0"/>
                </a:solidFill>
                <a:latin typeface="Arial" panose="020B0604020202020204" pitchFamily="34" charset="0"/>
                <a:cs typeface="Arial" panose="020B0604020202020204" pitchFamily="34" charset="0"/>
              </a:rPr>
              <a:t>10 </a:t>
            </a:r>
            <a:r>
              <a:rPr lang="en-US" sz="2000" dirty="0">
                <a:solidFill>
                  <a:srgbClr val="00B0F0"/>
                </a:solidFill>
                <a:latin typeface="Arial" panose="020B0604020202020204" pitchFamily="34" charset="0"/>
                <a:cs typeface="Arial" panose="020B0604020202020204" pitchFamily="34" charset="0"/>
              </a:rPr>
              <a:t>But the day of the Lord will come like a thief, and then the heavens will pass away with a loud noise, and the elements will be destroyed with fire, and the earth and everything that is done on it will be disclosed.</a:t>
            </a:r>
            <a:r>
              <a:rPr lang="en-US" sz="2000" baseline="30000" dirty="0">
                <a:solidFill>
                  <a:srgbClr val="00B0F0"/>
                </a:solidFill>
                <a:latin typeface="Arial" panose="020B0604020202020204" pitchFamily="34" charset="0"/>
                <a:cs typeface="Arial" panose="020B0604020202020204" pitchFamily="34" charset="0"/>
              </a:rPr>
              <a:t>11 </a:t>
            </a:r>
            <a:r>
              <a:rPr lang="en-US" sz="2000" dirty="0">
                <a:solidFill>
                  <a:srgbClr val="00B0F0"/>
                </a:solidFill>
                <a:latin typeface="Arial" panose="020B0604020202020204" pitchFamily="34" charset="0"/>
                <a:cs typeface="Arial" panose="020B0604020202020204" pitchFamily="34" charset="0"/>
              </a:rPr>
              <a:t>Since all these things are to be destroyed in this way, what sort of persons ought you to be in leading lives of holiness and godliness, </a:t>
            </a:r>
            <a:r>
              <a:rPr lang="en-US" sz="2000" baseline="30000" dirty="0">
                <a:solidFill>
                  <a:srgbClr val="00B0F0"/>
                </a:solidFill>
                <a:latin typeface="Arial" panose="020B0604020202020204" pitchFamily="34" charset="0"/>
                <a:cs typeface="Arial" panose="020B0604020202020204" pitchFamily="34" charset="0"/>
              </a:rPr>
              <a:t>12 </a:t>
            </a:r>
            <a:r>
              <a:rPr lang="en-US" sz="2000" dirty="0">
                <a:solidFill>
                  <a:srgbClr val="00B0F0"/>
                </a:solidFill>
                <a:latin typeface="Arial" panose="020B0604020202020204" pitchFamily="34" charset="0"/>
                <a:cs typeface="Arial" panose="020B0604020202020204" pitchFamily="34" charset="0"/>
              </a:rPr>
              <a:t>waiting for and hastening the coming of the day of God, because of which the heavens will be set ablaze and destroyed and the elements will melt with fire?  </a:t>
            </a:r>
            <a:r>
              <a:rPr lang="en-US" sz="2000" dirty="0">
                <a:latin typeface="Arial" panose="020B0604020202020204" pitchFamily="34" charset="0"/>
                <a:cs typeface="Arial" panose="020B0604020202020204" pitchFamily="34" charset="0"/>
              </a:rPr>
              <a:t>2 Peter 3:1-12 [NRSVUE] </a:t>
            </a:r>
          </a:p>
          <a:p>
            <a:r>
              <a:rPr lang="en-US" sz="2000" dirty="0">
                <a:latin typeface="Arial" panose="020B0604020202020204" pitchFamily="34" charset="0"/>
                <a:cs typeface="Arial" panose="020B0604020202020204" pitchFamily="34" charset="0"/>
              </a:rPr>
              <a:t>I find the statement “</a:t>
            </a:r>
            <a:r>
              <a:rPr lang="en-US" sz="2000" dirty="0">
                <a:solidFill>
                  <a:srgbClr val="FF0000"/>
                </a:solidFill>
                <a:latin typeface="Arial" panose="020B0604020202020204" pitchFamily="34" charset="0"/>
                <a:cs typeface="Arial" panose="020B0604020202020204" pitchFamily="34" charset="0"/>
              </a:rPr>
              <a:t>not wanting any to perish but all to come to repentance.” </a:t>
            </a:r>
            <a:r>
              <a:rPr lang="en-US" sz="2000" dirty="0">
                <a:latin typeface="Arial" panose="020B0604020202020204" pitchFamily="34" charset="0"/>
                <a:cs typeface="Arial" panose="020B0604020202020204" pitchFamily="34" charset="0"/>
              </a:rPr>
              <a:t>intriguing when compared to some scriptures written in the account of the exodus:</a:t>
            </a:r>
          </a:p>
          <a:p>
            <a:endParaRPr lang="en-AU" dirty="0"/>
          </a:p>
        </p:txBody>
      </p:sp>
    </p:spTree>
    <p:extLst>
      <p:ext uri="{BB962C8B-B14F-4D97-AF65-F5344CB8AC3E}">
        <p14:creationId xmlns:p14="http://schemas.microsoft.com/office/powerpoint/2010/main" val="356583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73811-BD8D-3373-2CA4-C82290EB058B}"/>
              </a:ext>
            </a:extLst>
          </p:cNvPr>
          <p:cNvSpPr>
            <a:spLocks noGrp="1"/>
          </p:cNvSpPr>
          <p:nvPr>
            <p:ph type="title"/>
          </p:nvPr>
        </p:nvSpPr>
        <p:spPr>
          <a:xfrm>
            <a:off x="838200" y="338493"/>
            <a:ext cx="10515600" cy="416110"/>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81915AE6-21E8-A484-D221-91759702A565}"/>
              </a:ext>
            </a:extLst>
          </p:cNvPr>
          <p:cNvSpPr>
            <a:spLocks noGrp="1"/>
          </p:cNvSpPr>
          <p:nvPr>
            <p:ph idx="1"/>
          </p:nvPr>
        </p:nvSpPr>
        <p:spPr>
          <a:xfrm>
            <a:off x="838200" y="1065320"/>
            <a:ext cx="10515600" cy="5164909"/>
          </a:xfrm>
        </p:spPr>
        <p:txBody>
          <a:bodyPr>
            <a:normAutofit/>
          </a:bodyPr>
          <a:lstStyle/>
          <a:p>
            <a:r>
              <a:rPr lang="en-US" sz="2000" dirty="0">
                <a:solidFill>
                  <a:srgbClr val="FF0000"/>
                </a:solidFill>
                <a:latin typeface="Arial" panose="020B0604020202020204" pitchFamily="34" charset="0"/>
                <a:cs typeface="Arial" panose="020B0604020202020204" pitchFamily="34" charset="0"/>
              </a:rPr>
              <a:t>…not wanting any to perish but all to come to repentance. </a:t>
            </a:r>
            <a:r>
              <a:rPr lang="en-US" sz="2000" dirty="0">
                <a:latin typeface="Arial" panose="020B0604020202020204" pitchFamily="34" charset="0"/>
                <a:cs typeface="Arial" panose="020B0604020202020204" pitchFamily="34" charset="0"/>
              </a:rPr>
              <a:t>Yet we have the following:</a:t>
            </a:r>
          </a:p>
          <a:p>
            <a:r>
              <a:rPr lang="en-US" sz="2000" baseline="30000" dirty="0">
                <a:solidFill>
                  <a:srgbClr val="00B0F0"/>
                </a:solidFill>
                <a:latin typeface="Arial" panose="020B0604020202020204" pitchFamily="34" charset="0"/>
                <a:cs typeface="Arial" panose="020B0604020202020204" pitchFamily="34" charset="0"/>
              </a:rPr>
              <a:t>21 </a:t>
            </a:r>
            <a:r>
              <a:rPr lang="en-US" sz="2000" dirty="0">
                <a:solidFill>
                  <a:srgbClr val="00B0F0"/>
                </a:solidFill>
                <a:latin typeface="Arial" panose="020B0604020202020204" pitchFamily="34" charset="0"/>
                <a:cs typeface="Arial" panose="020B0604020202020204" pitchFamily="34" charset="0"/>
              </a:rPr>
              <a:t>And </a:t>
            </a:r>
            <a:r>
              <a:rPr lang="en-US" sz="2000" cap="small" dirty="0">
                <a:solidFill>
                  <a:srgbClr val="00B0F0"/>
                </a:solidFill>
                <a:latin typeface="Arial" panose="020B0604020202020204" pitchFamily="34" charset="0"/>
                <a:cs typeface="Arial" panose="020B0604020202020204" pitchFamily="34" charset="0"/>
              </a:rPr>
              <a:t>YHVH</a:t>
            </a:r>
            <a:r>
              <a:rPr lang="en-US" sz="2000" dirty="0">
                <a:solidFill>
                  <a:srgbClr val="00B0F0"/>
                </a:solidFill>
                <a:latin typeface="Arial" panose="020B0604020202020204" pitchFamily="34" charset="0"/>
                <a:cs typeface="Arial" panose="020B0604020202020204" pitchFamily="34" charset="0"/>
              </a:rPr>
              <a:t> said to Moses, “When you go back to Egypt, see that you perform before Pharaoh all the wonders that I have put in your power, but I will </a:t>
            </a:r>
            <a:r>
              <a:rPr lang="en-US" sz="2000" dirty="0">
                <a:solidFill>
                  <a:srgbClr val="FF0000"/>
                </a:solidFill>
                <a:latin typeface="Arial" panose="020B0604020202020204" pitchFamily="34" charset="0"/>
                <a:cs typeface="Arial" panose="020B0604020202020204" pitchFamily="34" charset="0"/>
              </a:rPr>
              <a:t>harden</a:t>
            </a:r>
            <a:r>
              <a:rPr lang="en-US" sz="2000" dirty="0">
                <a:latin typeface="Arial" panose="020B0604020202020204" pitchFamily="34" charset="0"/>
                <a:cs typeface="Arial" panose="020B0604020202020204" pitchFamily="34" charset="0"/>
              </a:rPr>
              <a:t> </a:t>
            </a:r>
            <a:r>
              <a:rPr lang="en-US" sz="2000" dirty="0">
                <a:solidFill>
                  <a:srgbClr val="00B0F0"/>
                </a:solidFill>
                <a:latin typeface="Arial" panose="020B0604020202020204" pitchFamily="34" charset="0"/>
                <a:cs typeface="Arial" panose="020B0604020202020204" pitchFamily="34" charset="0"/>
              </a:rPr>
              <a:t>his heart, so that he will not let the people go. </a:t>
            </a:r>
            <a:r>
              <a:rPr lang="en-US" sz="2000" baseline="30000" dirty="0">
                <a:solidFill>
                  <a:srgbClr val="00B0F0"/>
                </a:solidFill>
                <a:latin typeface="Arial" panose="020B0604020202020204" pitchFamily="34" charset="0"/>
                <a:cs typeface="Arial" panose="020B0604020202020204" pitchFamily="34" charset="0"/>
              </a:rPr>
              <a:t>22 </a:t>
            </a:r>
            <a:r>
              <a:rPr lang="en-US" sz="2000" dirty="0">
                <a:solidFill>
                  <a:srgbClr val="00B0F0"/>
                </a:solidFill>
                <a:latin typeface="Arial" panose="020B0604020202020204" pitchFamily="34" charset="0"/>
                <a:cs typeface="Arial" panose="020B0604020202020204" pitchFamily="34" charset="0"/>
              </a:rPr>
              <a:t>Then you shall say to Pharaoh, ‘Thus says the </a:t>
            </a:r>
            <a:r>
              <a:rPr lang="en-US" sz="2000" cap="small" dirty="0">
                <a:solidFill>
                  <a:srgbClr val="00B0F0"/>
                </a:solidFill>
                <a:effectLst/>
                <a:latin typeface="Arial" panose="020B0604020202020204" pitchFamily="34" charset="0"/>
                <a:cs typeface="Arial" panose="020B0604020202020204" pitchFamily="34" charset="0"/>
              </a:rPr>
              <a:t>Lord</a:t>
            </a:r>
            <a:r>
              <a:rPr lang="en-US" sz="2000" dirty="0">
                <a:solidFill>
                  <a:srgbClr val="00B0F0"/>
                </a:solidFill>
                <a:latin typeface="Arial" panose="020B0604020202020204" pitchFamily="34" charset="0"/>
                <a:cs typeface="Arial" panose="020B0604020202020204" pitchFamily="34" charset="0"/>
              </a:rPr>
              <a:t>: Israel is my firstborn son. </a:t>
            </a:r>
            <a:r>
              <a:rPr lang="en-US" sz="2000" baseline="30000" dirty="0">
                <a:solidFill>
                  <a:srgbClr val="00B0F0"/>
                </a:solidFill>
                <a:latin typeface="Arial" panose="020B0604020202020204" pitchFamily="34" charset="0"/>
                <a:cs typeface="Arial" panose="020B0604020202020204" pitchFamily="34" charset="0"/>
              </a:rPr>
              <a:t>23 </a:t>
            </a:r>
            <a:r>
              <a:rPr lang="en-US" sz="2000" dirty="0">
                <a:solidFill>
                  <a:srgbClr val="00B0F0"/>
                </a:solidFill>
                <a:latin typeface="Arial" panose="020B0604020202020204" pitchFamily="34" charset="0"/>
                <a:cs typeface="Arial" panose="020B0604020202020204" pitchFamily="34" charset="0"/>
              </a:rPr>
              <a:t>I said to you, “Let my son go that he may serve me.” But you refused to let him go; now I will kill your firstborn son.’ ”  </a:t>
            </a:r>
            <a:r>
              <a:rPr lang="en-US" sz="2000" dirty="0">
                <a:latin typeface="Arial" panose="020B0604020202020204" pitchFamily="34" charset="0"/>
                <a:cs typeface="Arial" panose="020B0604020202020204" pitchFamily="34" charset="0"/>
              </a:rPr>
              <a:t>Exodus 4:21-23.</a:t>
            </a:r>
          </a:p>
          <a:p>
            <a:r>
              <a:rPr lang="en-US" sz="2000" baseline="30000" dirty="0">
                <a:solidFill>
                  <a:srgbClr val="00B0F0"/>
                </a:solidFill>
                <a:latin typeface="Arial" panose="020B0604020202020204" pitchFamily="34" charset="0"/>
                <a:cs typeface="Arial" panose="020B0604020202020204" pitchFamily="34" charset="0"/>
              </a:rPr>
              <a:t>3 </a:t>
            </a:r>
            <a:r>
              <a:rPr lang="en-US" sz="2000" dirty="0">
                <a:solidFill>
                  <a:srgbClr val="00B0F0"/>
                </a:solidFill>
                <a:latin typeface="Arial" panose="020B0604020202020204" pitchFamily="34" charset="0"/>
                <a:cs typeface="Arial" panose="020B0604020202020204" pitchFamily="34" charset="0"/>
              </a:rPr>
              <a:t>And I will</a:t>
            </a:r>
            <a:r>
              <a:rPr lang="en-US" sz="2000" dirty="0">
                <a:solidFill>
                  <a:srgbClr val="FF0000"/>
                </a:solidFill>
                <a:latin typeface="Arial" panose="020B0604020202020204" pitchFamily="34" charset="0"/>
                <a:cs typeface="Arial" panose="020B0604020202020204" pitchFamily="34" charset="0"/>
              </a:rPr>
              <a:t> harden </a:t>
            </a:r>
            <a:r>
              <a:rPr lang="en-US" sz="2000" dirty="0">
                <a:solidFill>
                  <a:srgbClr val="00B0F0"/>
                </a:solidFill>
                <a:latin typeface="Arial" panose="020B0604020202020204" pitchFamily="34" charset="0"/>
                <a:cs typeface="Arial" panose="020B0604020202020204" pitchFamily="34" charset="0"/>
              </a:rPr>
              <a:t>Pharaoh's heart, and multiply my signs and my wonders in the land of Egypt.  </a:t>
            </a:r>
            <a:r>
              <a:rPr lang="en-US" sz="2000" dirty="0"/>
              <a:t>Exodus 7:3</a:t>
            </a:r>
            <a:endParaRPr lang="en-US" sz="2000" dirty="0">
              <a:latin typeface="Arial" panose="020B0604020202020204" pitchFamily="34" charset="0"/>
              <a:cs typeface="Arial" panose="020B0604020202020204" pitchFamily="34" charset="0"/>
            </a:endParaRPr>
          </a:p>
          <a:p>
            <a:r>
              <a:rPr lang="en-US" sz="2000" dirty="0">
                <a:solidFill>
                  <a:srgbClr val="00B0F0"/>
                </a:solidFill>
                <a:latin typeface="Arial" panose="020B0604020202020204" pitchFamily="34" charset="0"/>
                <a:cs typeface="Arial" panose="020B0604020202020204" pitchFamily="34" charset="0"/>
              </a:rPr>
              <a:t>10 Then the </a:t>
            </a:r>
            <a:r>
              <a:rPr lang="en-US" sz="2000" cap="small" dirty="0">
                <a:solidFill>
                  <a:srgbClr val="00B0F0"/>
                </a:solidFill>
                <a:latin typeface="Arial" panose="020B0604020202020204" pitchFamily="34" charset="0"/>
                <a:cs typeface="Arial" panose="020B0604020202020204" pitchFamily="34" charset="0"/>
              </a:rPr>
              <a:t>YHVH</a:t>
            </a:r>
            <a:r>
              <a:rPr lang="en-US" sz="2000" dirty="0">
                <a:solidFill>
                  <a:srgbClr val="00B0F0"/>
                </a:solidFill>
                <a:latin typeface="Arial" panose="020B0604020202020204" pitchFamily="34" charset="0"/>
                <a:cs typeface="Arial" panose="020B0604020202020204" pitchFamily="34" charset="0"/>
              </a:rPr>
              <a:t> said to Moses, “Go to Pharaoh, for I have </a:t>
            </a:r>
            <a:r>
              <a:rPr lang="en-US" sz="2000" dirty="0">
                <a:solidFill>
                  <a:srgbClr val="FF0000"/>
                </a:solidFill>
                <a:latin typeface="Arial" panose="020B0604020202020204" pitchFamily="34" charset="0"/>
                <a:cs typeface="Arial" panose="020B0604020202020204" pitchFamily="34" charset="0"/>
              </a:rPr>
              <a:t>hardened</a:t>
            </a:r>
            <a:r>
              <a:rPr lang="en-US" sz="2000" dirty="0">
                <a:latin typeface="Arial" panose="020B0604020202020204" pitchFamily="34" charset="0"/>
                <a:cs typeface="Arial" panose="020B0604020202020204" pitchFamily="34" charset="0"/>
              </a:rPr>
              <a:t> </a:t>
            </a:r>
            <a:r>
              <a:rPr lang="en-US" sz="2000" dirty="0">
                <a:solidFill>
                  <a:srgbClr val="00B0F0"/>
                </a:solidFill>
                <a:latin typeface="Arial" panose="020B0604020202020204" pitchFamily="34" charset="0"/>
                <a:cs typeface="Arial" panose="020B0604020202020204" pitchFamily="34" charset="0"/>
              </a:rPr>
              <a:t>his heart and the heart of his officials, in order that I may show these signs of mine among them </a:t>
            </a:r>
            <a:r>
              <a:rPr lang="en-US" sz="2000" baseline="30000" dirty="0">
                <a:solidFill>
                  <a:srgbClr val="00B0F0"/>
                </a:solidFill>
                <a:latin typeface="Arial" panose="020B0604020202020204" pitchFamily="34" charset="0"/>
                <a:cs typeface="Arial" panose="020B0604020202020204" pitchFamily="34" charset="0"/>
              </a:rPr>
              <a:t>2 </a:t>
            </a:r>
            <a:r>
              <a:rPr lang="en-US" sz="2000" dirty="0">
                <a:solidFill>
                  <a:srgbClr val="00B0F0"/>
                </a:solidFill>
                <a:latin typeface="Arial" panose="020B0604020202020204" pitchFamily="34" charset="0"/>
                <a:cs typeface="Arial" panose="020B0604020202020204" pitchFamily="34" charset="0"/>
              </a:rPr>
              <a:t>and that you may tell your children and grandchildren how I have made fools of the Egyptians and what signs I have done among them—so that you may know that I am the </a:t>
            </a:r>
            <a:r>
              <a:rPr lang="en-US" sz="2000" cap="small" dirty="0">
                <a:solidFill>
                  <a:srgbClr val="00B0F0"/>
                </a:solidFill>
                <a:latin typeface="Arial" panose="020B0604020202020204" pitchFamily="34" charset="0"/>
                <a:cs typeface="Arial" panose="020B0604020202020204" pitchFamily="34" charset="0"/>
              </a:rPr>
              <a:t>YHVH</a:t>
            </a:r>
            <a:r>
              <a:rPr lang="en-US" sz="2000" dirty="0">
                <a:solidFill>
                  <a:srgbClr val="00B0F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Exodus 10:1-2</a:t>
            </a:r>
          </a:p>
          <a:p>
            <a:r>
              <a:rPr lang="en-US" sz="2000" dirty="0">
                <a:latin typeface="Arial" panose="020B0604020202020204" pitchFamily="34" charset="0"/>
                <a:cs typeface="Arial" panose="020B0604020202020204" pitchFamily="34" charset="0"/>
              </a:rPr>
              <a:t>Here we find YHVH hardening the heart of the mighty Pharaoh – we all know the outcome of this… so do we find a contradiction in our Fathers </a:t>
            </a:r>
            <a:r>
              <a:rPr lang="en-US" sz="2000" dirty="0" err="1">
                <a:latin typeface="Arial" panose="020B0604020202020204" pitchFamily="34" charset="0"/>
                <a:cs typeface="Arial" panose="020B0604020202020204" pitchFamily="34" charset="0"/>
              </a:rPr>
              <a:t>behaviour</a:t>
            </a:r>
            <a:r>
              <a:rPr lang="en-US" sz="2000" dirty="0">
                <a:latin typeface="Arial" panose="020B0604020202020204" pitchFamily="34" charset="0"/>
                <a:cs typeface="Arial" panose="020B0604020202020204" pitchFamily="34" charset="0"/>
              </a:rPr>
              <a:t>, and promises within these scriptures – as Paul would say “God forbid”: </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81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9234-2AD9-BB84-9133-2FAD104E57E0}"/>
              </a:ext>
            </a:extLst>
          </p:cNvPr>
          <p:cNvSpPr>
            <a:spLocks noGrp="1"/>
          </p:cNvSpPr>
          <p:nvPr>
            <p:ph type="title"/>
          </p:nvPr>
        </p:nvSpPr>
        <p:spPr>
          <a:xfrm>
            <a:off x="838200" y="365126"/>
            <a:ext cx="10515600" cy="315912"/>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BDB1D22F-7227-1429-373E-BF70C523FA9D}"/>
              </a:ext>
            </a:extLst>
          </p:cNvPr>
          <p:cNvSpPr>
            <a:spLocks noGrp="1"/>
          </p:cNvSpPr>
          <p:nvPr>
            <p:ph idx="1"/>
          </p:nvPr>
        </p:nvSpPr>
        <p:spPr>
          <a:xfrm>
            <a:off x="838200" y="914400"/>
            <a:ext cx="10515600" cy="5262563"/>
          </a:xfrm>
        </p:spPr>
        <p:txBody>
          <a:bodyPr>
            <a:normAutofit/>
          </a:bodyPr>
          <a:lstStyle/>
          <a:p>
            <a:r>
              <a:rPr lang="en-US" sz="2000" dirty="0">
                <a:latin typeface="Arial" panose="020B0604020202020204" pitchFamily="34" charset="0"/>
                <a:cs typeface="Arial" panose="020B0604020202020204" pitchFamily="34" charset="0"/>
              </a:rPr>
              <a:t>So, let’s have a closer look at these scriptures, and see if there is discrepancy or agreement… and what it means for us today.</a:t>
            </a:r>
          </a:p>
          <a:p>
            <a:r>
              <a:rPr lang="en-US" sz="2000" dirty="0">
                <a:latin typeface="Arial" panose="020B0604020202020204" pitchFamily="34" charset="0"/>
                <a:cs typeface="Arial" panose="020B0604020202020204" pitchFamily="34" charset="0"/>
              </a:rPr>
              <a:t>It is the nature of YHVH for His creation to have life eternal not death eternal. Hence Him not wanting any to perish, His dealings with Adam and Eve, and of course the death and resurrection of </a:t>
            </a:r>
            <a:r>
              <a:rPr lang="en-US" sz="2000" dirty="0" err="1">
                <a:latin typeface="Arial" panose="020B0604020202020204" pitchFamily="34" charset="0"/>
                <a:cs typeface="Arial" panose="020B0604020202020204" pitchFamily="34" charset="0"/>
              </a:rPr>
              <a:t>Yeshua</a:t>
            </a:r>
            <a:r>
              <a:rPr lang="en-US" sz="2000" dirty="0">
                <a:latin typeface="Arial" panose="020B0604020202020204" pitchFamily="34" charset="0"/>
                <a:cs typeface="Arial" panose="020B0604020202020204" pitchFamily="34" charset="0"/>
              </a:rPr>
              <a:t> our </a:t>
            </a:r>
            <a:r>
              <a:rPr lang="en-US" sz="2000" dirty="0" err="1">
                <a:latin typeface="Arial" panose="020B0604020202020204" pitchFamily="34" charset="0"/>
                <a:cs typeface="Arial" panose="020B0604020202020204" pitchFamily="34" charset="0"/>
              </a:rPr>
              <a:t>Saviour</a:t>
            </a:r>
            <a:r>
              <a:rPr lang="en-US" sz="2000" dirty="0">
                <a:latin typeface="Arial" panose="020B0604020202020204" pitchFamily="34" charset="0"/>
                <a:cs typeface="Arial" panose="020B0604020202020204" pitchFamily="34" charset="0"/>
              </a:rPr>
              <a:t> – The Messiah.</a:t>
            </a:r>
          </a:p>
          <a:p>
            <a:r>
              <a:rPr lang="en-US" sz="2000" dirty="0">
                <a:latin typeface="Arial" panose="020B0604020202020204" pitchFamily="34" charset="0"/>
                <a:cs typeface="Arial" panose="020B0604020202020204" pitchFamily="34" charset="0"/>
              </a:rPr>
              <a:t>Back to our Exodus account:</a:t>
            </a:r>
          </a:p>
          <a:p>
            <a:r>
              <a:rPr lang="en-US" sz="2000" dirty="0">
                <a:latin typeface="Arial" panose="020B0604020202020204" pitchFamily="34" charset="0"/>
                <a:cs typeface="Arial" panose="020B0604020202020204" pitchFamily="34" charset="0"/>
              </a:rPr>
              <a:t>There are 3 different Hebrew words used for the word </a:t>
            </a:r>
            <a:r>
              <a:rPr lang="en-US" sz="2000" dirty="0">
                <a:solidFill>
                  <a:srgbClr val="FF0000"/>
                </a:solidFill>
                <a:latin typeface="Arial" panose="020B0604020202020204" pitchFamily="34" charset="0"/>
                <a:cs typeface="Arial" panose="020B0604020202020204" pitchFamily="34" charset="0"/>
              </a:rPr>
              <a:t>harden</a:t>
            </a:r>
            <a:r>
              <a:rPr lang="en-US" sz="2000" dirty="0">
                <a:latin typeface="Arial" panose="020B0604020202020204" pitchFamily="34" charset="0"/>
                <a:cs typeface="Arial" panose="020B0604020202020204" pitchFamily="34" charset="0"/>
              </a:rPr>
              <a:t> or </a:t>
            </a:r>
            <a:r>
              <a:rPr lang="en-US" sz="2000" dirty="0">
                <a:solidFill>
                  <a:srgbClr val="FF0000"/>
                </a:solidFill>
                <a:latin typeface="Arial" panose="020B0604020202020204" pitchFamily="34" charset="0"/>
                <a:cs typeface="Arial" panose="020B0604020202020204" pitchFamily="34" charset="0"/>
              </a:rPr>
              <a:t>hardened</a:t>
            </a:r>
            <a:r>
              <a:rPr lang="en-US" sz="2000" dirty="0">
                <a:latin typeface="Arial" panose="020B0604020202020204" pitchFamily="34" charset="0"/>
                <a:cs typeface="Arial" panose="020B0604020202020204" pitchFamily="34" charset="0"/>
              </a:rPr>
              <a:t> in Exodus.</a:t>
            </a:r>
          </a:p>
          <a:p>
            <a:r>
              <a:rPr lang="en-US" sz="2000" dirty="0">
                <a:solidFill>
                  <a:srgbClr val="FF0000"/>
                </a:solidFill>
                <a:latin typeface="Arial" panose="020B0604020202020204" pitchFamily="34" charset="0"/>
                <a:cs typeface="Arial" panose="020B0604020202020204" pitchFamily="34" charset="0"/>
              </a:rPr>
              <a:t>Exodus 4:21  </a:t>
            </a:r>
            <a:r>
              <a:rPr lang="en-US" sz="2000" dirty="0">
                <a:latin typeface="Arial" panose="020B0604020202020204" pitchFamily="34" charset="0"/>
                <a:cs typeface="Arial" panose="020B0604020202020204" pitchFamily="34" charset="0"/>
              </a:rPr>
              <a:t>Harden/</a:t>
            </a:r>
            <a:r>
              <a:rPr lang="en-US" sz="2000" dirty="0" err="1">
                <a:latin typeface="Arial" panose="020B0604020202020204" pitchFamily="34" charset="0"/>
                <a:cs typeface="Arial" panose="020B0604020202020204" pitchFamily="34" charset="0"/>
              </a:rPr>
              <a:t>Chazaq</a:t>
            </a:r>
            <a:r>
              <a:rPr lang="en-US" sz="2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ח</a:t>
            </a:r>
            <a:r>
              <a:rPr lang="he-IL" dirty="0">
                <a:latin typeface="Arial" panose="020B0604020202020204" pitchFamily="34" charset="0"/>
                <a:cs typeface="Arial" panose="020B0604020202020204" pitchFamily="34" charset="0"/>
              </a:rPr>
              <a:t>ׇזַק</a:t>
            </a:r>
            <a:r>
              <a:rPr lang="en-US"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Firm, stubborn, strengthen, courageous… @ </a:t>
            </a:r>
            <a:r>
              <a:rPr lang="en-US" sz="2000" dirty="0">
                <a:solidFill>
                  <a:srgbClr val="00B0F0"/>
                </a:solidFill>
                <a:latin typeface="Arial" panose="020B0604020202020204" pitchFamily="34" charset="0"/>
                <a:cs typeface="Arial" panose="020B0604020202020204" pitchFamily="34" charset="0"/>
              </a:rPr>
              <a:t>Exodus 7:13; 7:22…</a:t>
            </a:r>
          </a:p>
          <a:p>
            <a:r>
              <a:rPr lang="en-US" sz="2000" dirty="0">
                <a:solidFill>
                  <a:srgbClr val="FF0000"/>
                </a:solidFill>
                <a:latin typeface="Arial" panose="020B0604020202020204" pitchFamily="34" charset="0"/>
                <a:cs typeface="Arial" panose="020B0604020202020204" pitchFamily="34" charset="0"/>
              </a:rPr>
              <a:t>Exodus  7:3  </a:t>
            </a:r>
            <a:r>
              <a:rPr lang="en-US" sz="2000" dirty="0">
                <a:latin typeface="Arial" panose="020B0604020202020204" pitchFamily="34" charset="0"/>
                <a:cs typeface="Arial" panose="020B0604020202020204" pitchFamily="34" charset="0"/>
              </a:rPr>
              <a:t>Harden/</a:t>
            </a:r>
            <a:r>
              <a:rPr lang="en-US" sz="2000" dirty="0" err="1">
                <a:latin typeface="Arial" panose="020B0604020202020204" pitchFamily="34" charset="0"/>
                <a:cs typeface="Arial" panose="020B0604020202020204" pitchFamily="34" charset="0"/>
              </a:rPr>
              <a:t>Qashah</a:t>
            </a:r>
            <a:r>
              <a:rPr lang="en-US" sz="2000" dirty="0">
                <a:latin typeface="Arial" panose="020B0604020202020204" pitchFamily="34" charset="0"/>
                <a:cs typeface="Arial" panose="020B0604020202020204" pitchFamily="34" charset="0"/>
              </a:rPr>
              <a:t>  </a:t>
            </a:r>
            <a:r>
              <a:rPr lang="he-IL" sz="2400" dirty="0">
                <a:latin typeface="Arial" panose="020B0604020202020204" pitchFamily="34" charset="0"/>
                <a:cs typeface="Arial" panose="020B0604020202020204" pitchFamily="34" charset="0"/>
              </a:rPr>
              <a:t>קׇשַׁה</a:t>
            </a:r>
            <a:r>
              <a:rPr lang="en-US" sz="24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Severe, stiffen, sharpen, stubborn… @</a:t>
            </a:r>
            <a:r>
              <a:rPr lang="en-US" sz="2000" dirty="0">
                <a:solidFill>
                  <a:srgbClr val="00B0F0"/>
                </a:solidFill>
                <a:latin typeface="Arial" panose="020B0604020202020204" pitchFamily="34" charset="0"/>
                <a:cs typeface="Arial" panose="020B0604020202020204" pitchFamily="34" charset="0"/>
              </a:rPr>
              <a:t> Exodus 13:15.</a:t>
            </a:r>
          </a:p>
          <a:p>
            <a:r>
              <a:rPr lang="en-US" sz="2000" dirty="0">
                <a:solidFill>
                  <a:srgbClr val="FF0000"/>
                </a:solidFill>
                <a:latin typeface="Arial" panose="020B0604020202020204" pitchFamily="34" charset="0"/>
                <a:cs typeface="Arial" panose="020B0604020202020204" pitchFamily="34" charset="0"/>
              </a:rPr>
              <a:t>Exodus 10:1  </a:t>
            </a:r>
            <a:r>
              <a:rPr lang="en-US" sz="2000" dirty="0">
                <a:latin typeface="Arial" panose="020B0604020202020204" pitchFamily="34" charset="0"/>
                <a:cs typeface="Arial" panose="020B0604020202020204" pitchFamily="34" charset="0"/>
              </a:rPr>
              <a:t>Hardened/</a:t>
            </a:r>
            <a:r>
              <a:rPr lang="en-US" sz="2000" dirty="0" err="1">
                <a:latin typeface="Arial" panose="020B0604020202020204" pitchFamily="34" charset="0"/>
                <a:cs typeface="Arial" panose="020B0604020202020204" pitchFamily="34" charset="0"/>
              </a:rPr>
              <a:t>Kabed</a:t>
            </a:r>
            <a:r>
              <a:rPr lang="en-US" sz="2000" dirty="0">
                <a:latin typeface="Arial" panose="020B0604020202020204" pitchFamily="34" charset="0"/>
                <a:cs typeface="Arial" panose="020B0604020202020204" pitchFamily="34" charset="0"/>
              </a:rPr>
              <a:t>  </a:t>
            </a:r>
            <a:r>
              <a:rPr lang="he-IL" sz="2000" dirty="0">
                <a:latin typeface="Arial" panose="020B0604020202020204" pitchFamily="34" charset="0"/>
                <a:cs typeface="Arial" panose="020B0604020202020204" pitchFamily="34" charset="0"/>
              </a:rPr>
              <a:t>כׇבֵד</a:t>
            </a:r>
            <a:r>
              <a:rPr lang="en-US" sz="2000" dirty="0">
                <a:latin typeface="Arial" panose="020B0604020202020204" pitchFamily="34" charset="0"/>
                <a:cs typeface="Arial" panose="020B0604020202020204" pitchFamily="34" charset="0"/>
              </a:rPr>
              <a:t>  Become heavy, boastful, be important, glory, @ </a:t>
            </a:r>
            <a:r>
              <a:rPr lang="en-US" sz="2000" dirty="0">
                <a:solidFill>
                  <a:srgbClr val="00B0F0"/>
                </a:solidFill>
                <a:latin typeface="Arial" panose="020B0604020202020204" pitchFamily="34" charset="0"/>
                <a:cs typeface="Arial" panose="020B0604020202020204" pitchFamily="34" charset="0"/>
              </a:rPr>
              <a:t>Exodus 7:14; 8:32 [28].</a:t>
            </a:r>
            <a:endParaRPr lang="en-AU" sz="20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09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ED27-8F61-E575-1D63-A435E746F934}"/>
              </a:ext>
            </a:extLst>
          </p:cNvPr>
          <p:cNvSpPr>
            <a:spLocks noGrp="1"/>
          </p:cNvSpPr>
          <p:nvPr>
            <p:ph type="title"/>
          </p:nvPr>
        </p:nvSpPr>
        <p:spPr>
          <a:xfrm>
            <a:off x="838200" y="365126"/>
            <a:ext cx="10515600" cy="469376"/>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CF1E556F-4331-7FE7-C009-7902666C219F}"/>
              </a:ext>
            </a:extLst>
          </p:cNvPr>
          <p:cNvSpPr>
            <a:spLocks noGrp="1"/>
          </p:cNvSpPr>
          <p:nvPr>
            <p:ph idx="1"/>
          </p:nvPr>
        </p:nvSpPr>
        <p:spPr>
          <a:xfrm>
            <a:off x="838200" y="1003177"/>
            <a:ext cx="10515600" cy="5173786"/>
          </a:xfrm>
        </p:spPr>
        <p:txBody>
          <a:bodyPr>
            <a:normAutofit/>
          </a:bodyPr>
          <a:lstStyle/>
          <a:p>
            <a:r>
              <a:rPr lang="en-US" sz="2000" dirty="0">
                <a:latin typeface="Arial" panose="020B0604020202020204" pitchFamily="34" charset="0"/>
                <a:cs typeface="Arial" panose="020B0604020202020204" pitchFamily="34" charset="0"/>
              </a:rPr>
              <a:t>Considering these accounts &amp; the text of 2 Peter 3:9, can we draw some thoughts perhaps a conclusion on all this?</a:t>
            </a:r>
          </a:p>
          <a:p>
            <a:r>
              <a:rPr lang="en-US" sz="2000" dirty="0">
                <a:latin typeface="Arial" panose="020B0604020202020204" pitchFamily="34" charset="0"/>
                <a:cs typeface="Arial" panose="020B0604020202020204" pitchFamily="34" charset="0"/>
              </a:rPr>
              <a:t>All things biblically point to Repentance and </a:t>
            </a:r>
            <a:r>
              <a:rPr lang="en-US" sz="2000" dirty="0" err="1">
                <a:latin typeface="Arial" panose="020B0604020202020204" pitchFamily="34" charset="0"/>
                <a:cs typeface="Arial" panose="020B0604020202020204" pitchFamily="34" charset="0"/>
              </a:rPr>
              <a:t>Yeshua</a:t>
            </a:r>
            <a:r>
              <a:rPr lang="en-US" sz="2000" dirty="0">
                <a:latin typeface="Arial" panose="020B0604020202020204" pitchFamily="34" charset="0"/>
                <a:cs typeface="Arial" panose="020B0604020202020204" pitchFamily="34" charset="0"/>
              </a:rPr>
              <a:t>. There is a saying, “follow the money trail”, I suggest we follow the repentance trail – it leads to </a:t>
            </a:r>
            <a:r>
              <a:rPr lang="en-US" sz="2000" dirty="0" err="1">
                <a:latin typeface="Arial" panose="020B0604020202020204" pitchFamily="34" charset="0"/>
                <a:cs typeface="Arial" panose="020B0604020202020204" pitchFamily="34" charset="0"/>
              </a:rPr>
              <a:t>Yeshua</a:t>
            </a:r>
            <a:r>
              <a:rPr lang="en-US" sz="2000" dirty="0">
                <a:latin typeface="Arial" panose="020B0604020202020204" pitchFamily="34" charset="0"/>
                <a:cs typeface="Arial" panose="020B0604020202020204" pitchFamily="34" charset="0"/>
              </a:rPr>
              <a:t>. So what about </a:t>
            </a:r>
            <a:r>
              <a:rPr lang="en-US" sz="2000" dirty="0">
                <a:solidFill>
                  <a:srgbClr val="FF0000"/>
                </a:solidFill>
                <a:latin typeface="Arial" panose="020B0604020202020204" pitchFamily="34" charset="0"/>
                <a:cs typeface="Arial" panose="020B0604020202020204" pitchFamily="34" charset="0"/>
              </a:rPr>
              <a:t>the hardening </a:t>
            </a:r>
            <a:r>
              <a:rPr lang="en-US" sz="2000" dirty="0">
                <a:latin typeface="Arial" panose="020B0604020202020204" pitchFamily="34" charset="0"/>
                <a:cs typeface="Arial" panose="020B0604020202020204" pitchFamily="34" charset="0"/>
              </a:rPr>
              <a:t>of Pharoah’s heart? </a:t>
            </a:r>
          </a:p>
          <a:p>
            <a:r>
              <a:rPr lang="en-US" sz="2000" dirty="0">
                <a:latin typeface="Arial" panose="020B0604020202020204" pitchFamily="34" charset="0"/>
                <a:cs typeface="Arial" panose="020B0604020202020204" pitchFamily="34" charset="0"/>
              </a:rPr>
              <a:t>I suggest it was all about repentance – for the children of Israel, and an opportunity for Pharoah to repent, and lead his people to repent. Now I know YHVH would have known the outcome, but He still gave Pharoah a chance. Allow me to explain my thoughts, and how it even applies to us:</a:t>
            </a:r>
          </a:p>
          <a:p>
            <a:r>
              <a:rPr lang="en-US" sz="2000" dirty="0">
                <a:solidFill>
                  <a:srgbClr val="00B0F0"/>
                </a:solidFill>
                <a:latin typeface="Arial" panose="020B0604020202020204" pitchFamily="34" charset="0"/>
                <a:cs typeface="Arial" panose="020B0604020202020204" pitchFamily="34" charset="0"/>
              </a:rPr>
              <a:t>How much better to get wisdom than gold! To get understanding is to be chosen rather than silver.</a:t>
            </a:r>
            <a:r>
              <a:rPr lang="en-US" sz="2000" baseline="30000" dirty="0">
                <a:solidFill>
                  <a:srgbClr val="00B0F0"/>
                </a:solidFill>
                <a:latin typeface="Arial" panose="020B0604020202020204" pitchFamily="34" charset="0"/>
                <a:cs typeface="Arial" panose="020B0604020202020204" pitchFamily="34" charset="0"/>
              </a:rPr>
              <a:t>17 </a:t>
            </a:r>
            <a:r>
              <a:rPr lang="en-US" sz="2000" dirty="0">
                <a:solidFill>
                  <a:srgbClr val="00B0F0"/>
                </a:solidFill>
                <a:latin typeface="Arial" panose="020B0604020202020204" pitchFamily="34" charset="0"/>
                <a:cs typeface="Arial" panose="020B0604020202020204" pitchFamily="34" charset="0"/>
              </a:rPr>
              <a:t>The highway of the upright avoids evil; those who guard their way preserve their lives.</a:t>
            </a:r>
            <a:r>
              <a:rPr lang="en-US" sz="2000" baseline="30000" dirty="0">
                <a:solidFill>
                  <a:srgbClr val="00B0F0"/>
                </a:solidFill>
                <a:latin typeface="Arial" panose="020B0604020202020204" pitchFamily="34" charset="0"/>
                <a:cs typeface="Arial" panose="020B0604020202020204" pitchFamily="34" charset="0"/>
              </a:rPr>
              <a:t>18 </a:t>
            </a:r>
            <a:r>
              <a:rPr lang="en-US" sz="2000" dirty="0">
                <a:solidFill>
                  <a:srgbClr val="00B0F0"/>
                </a:solidFill>
                <a:latin typeface="Arial" panose="020B0604020202020204" pitchFamily="34" charset="0"/>
                <a:cs typeface="Arial" panose="020B0604020202020204" pitchFamily="34" charset="0"/>
              </a:rPr>
              <a:t>Pride goes before destruction and a haughty spirit before a fall.</a:t>
            </a:r>
            <a:r>
              <a:rPr lang="en-US" sz="2000" baseline="30000" dirty="0">
                <a:solidFill>
                  <a:srgbClr val="00B0F0"/>
                </a:solidFill>
                <a:latin typeface="Arial" panose="020B0604020202020204" pitchFamily="34" charset="0"/>
                <a:cs typeface="Arial" panose="020B0604020202020204" pitchFamily="34" charset="0"/>
              </a:rPr>
              <a:t>19 </a:t>
            </a:r>
            <a:r>
              <a:rPr lang="en-US" sz="2000" dirty="0">
                <a:solidFill>
                  <a:srgbClr val="00B0F0"/>
                </a:solidFill>
                <a:latin typeface="Arial" panose="020B0604020202020204" pitchFamily="34" charset="0"/>
                <a:cs typeface="Arial" panose="020B0604020202020204" pitchFamily="34" charset="0"/>
              </a:rPr>
              <a:t>It is better to be of a lowly spirit among the poor than to divide the spoil with the proud.</a:t>
            </a:r>
            <a:r>
              <a:rPr lang="en-US" sz="2000" baseline="30000" dirty="0">
                <a:solidFill>
                  <a:srgbClr val="00B0F0"/>
                </a:solidFill>
                <a:latin typeface="Arial" panose="020B0604020202020204" pitchFamily="34" charset="0"/>
                <a:cs typeface="Arial" panose="020B0604020202020204" pitchFamily="34" charset="0"/>
              </a:rPr>
              <a:t>20 </a:t>
            </a:r>
            <a:r>
              <a:rPr lang="en-US" sz="2000" dirty="0">
                <a:solidFill>
                  <a:srgbClr val="00B0F0"/>
                </a:solidFill>
                <a:latin typeface="Arial" panose="020B0604020202020204" pitchFamily="34" charset="0"/>
                <a:cs typeface="Arial" panose="020B0604020202020204" pitchFamily="34" charset="0"/>
              </a:rPr>
              <a:t>Those who are attentive to a matter will prosper, and happy are those who trust in the </a:t>
            </a:r>
            <a:r>
              <a:rPr lang="en-US" sz="2000" cap="small" dirty="0">
                <a:solidFill>
                  <a:srgbClr val="00B0F0"/>
                </a:solidFill>
                <a:effectLst/>
                <a:latin typeface="Arial" panose="020B0604020202020204" pitchFamily="34" charset="0"/>
                <a:cs typeface="Arial" panose="020B0604020202020204" pitchFamily="34" charset="0"/>
              </a:rPr>
              <a:t>Lord</a:t>
            </a:r>
            <a:r>
              <a:rPr lang="en-US" sz="2000" dirty="0">
                <a:solidFill>
                  <a:srgbClr val="00B0F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Proverbs 16:16-20</a:t>
            </a:r>
          </a:p>
          <a:p>
            <a:r>
              <a:rPr lang="en-US" sz="2000" dirty="0">
                <a:latin typeface="Arial" panose="020B0604020202020204" pitchFamily="34" charset="0"/>
                <a:cs typeface="Arial" panose="020B0604020202020204" pitchFamily="34" charset="0"/>
              </a:rPr>
              <a:t>Pharoah was full of himself, and wallowed in wealth, and power:</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237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168D-4946-FB7D-FA90-B4EC4B2B4C9F}"/>
              </a:ext>
            </a:extLst>
          </p:cNvPr>
          <p:cNvSpPr>
            <a:spLocks noGrp="1"/>
          </p:cNvSpPr>
          <p:nvPr>
            <p:ph type="title"/>
          </p:nvPr>
        </p:nvSpPr>
        <p:spPr>
          <a:xfrm>
            <a:off x="838200" y="365126"/>
            <a:ext cx="10515600" cy="315912"/>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40E91F06-B0E5-8D36-4F59-AC224BC9683A}"/>
              </a:ext>
            </a:extLst>
          </p:cNvPr>
          <p:cNvSpPr>
            <a:spLocks noGrp="1"/>
          </p:cNvSpPr>
          <p:nvPr>
            <p:ph idx="1"/>
          </p:nvPr>
        </p:nvSpPr>
        <p:spPr>
          <a:xfrm>
            <a:off x="838200" y="923278"/>
            <a:ext cx="10515600" cy="5253685"/>
          </a:xfrm>
        </p:spPr>
        <p:txBody>
          <a:bodyPr>
            <a:normAutofit/>
          </a:bodyPr>
          <a:lstStyle/>
          <a:p>
            <a:r>
              <a:rPr lang="en-US" sz="2000" dirty="0">
                <a:latin typeface="Arial" panose="020B0604020202020204" pitchFamily="34" charset="0"/>
                <a:cs typeface="Arial" panose="020B0604020202020204" pitchFamily="34" charset="0"/>
              </a:rPr>
              <a:t>Often the only way we change our direction is if we lose that which we hold valuable. Hence the reason some have to come to the end of themselves to seek YHVH.</a:t>
            </a:r>
          </a:p>
          <a:p>
            <a:r>
              <a:rPr lang="en-US" sz="2000" dirty="0">
                <a:latin typeface="Arial" panose="020B0604020202020204" pitchFamily="34" charset="0"/>
                <a:cs typeface="Arial" panose="020B0604020202020204" pitchFamily="34" charset="0"/>
              </a:rPr>
              <a:t>So Yahweh: </a:t>
            </a:r>
            <a:r>
              <a:rPr lang="en-US" sz="2000" dirty="0">
                <a:solidFill>
                  <a:srgbClr val="FF0000"/>
                </a:solidFill>
                <a:latin typeface="Arial" panose="020B0604020202020204" pitchFamily="34" charset="0"/>
                <a:cs typeface="Arial" panose="020B0604020202020204" pitchFamily="34" charset="0"/>
              </a:rPr>
              <a:t>Exodus 4:21  </a:t>
            </a:r>
            <a:r>
              <a:rPr lang="en-US" sz="2000" dirty="0">
                <a:latin typeface="Arial" panose="020B0604020202020204" pitchFamily="34" charset="0"/>
                <a:cs typeface="Arial" panose="020B0604020202020204" pitchFamily="34" charset="0"/>
              </a:rPr>
              <a:t>Harden/</a:t>
            </a:r>
            <a:r>
              <a:rPr lang="en-US" sz="2000" dirty="0" err="1">
                <a:latin typeface="Arial" panose="020B0604020202020204" pitchFamily="34" charset="0"/>
                <a:cs typeface="Arial" panose="020B0604020202020204" pitchFamily="34" charset="0"/>
              </a:rPr>
              <a:t>Chazaq</a:t>
            </a:r>
            <a:r>
              <a:rPr lang="en-US" sz="2000" dirty="0">
                <a:latin typeface="Arial" panose="020B0604020202020204" pitchFamily="34" charset="0"/>
                <a:cs typeface="Arial" panose="020B0604020202020204" pitchFamily="34" charset="0"/>
              </a:rPr>
              <a:t>  ח</a:t>
            </a:r>
            <a:r>
              <a:rPr lang="he-IL" sz="2000" dirty="0">
                <a:latin typeface="Arial" panose="020B0604020202020204" pitchFamily="34" charset="0"/>
                <a:cs typeface="Arial" panose="020B0604020202020204" pitchFamily="34" charset="0"/>
              </a:rPr>
              <a:t>ׇזַק</a:t>
            </a:r>
            <a:r>
              <a:rPr lang="en-US" sz="2000" dirty="0">
                <a:latin typeface="Arial" panose="020B0604020202020204" pitchFamily="34" charset="0"/>
                <a:cs typeface="Arial" panose="020B0604020202020204" pitchFamily="34" charset="0"/>
              </a:rPr>
              <a:t>  Firm, stubborn, strengthen, courageous… @ </a:t>
            </a:r>
            <a:r>
              <a:rPr lang="en-US" sz="2000" dirty="0">
                <a:solidFill>
                  <a:srgbClr val="00B0F0"/>
                </a:solidFill>
                <a:latin typeface="Arial" panose="020B0604020202020204" pitchFamily="34" charset="0"/>
                <a:cs typeface="Arial" panose="020B0604020202020204" pitchFamily="34" charset="0"/>
              </a:rPr>
              <a:t>Exodus 7:13; 7:22… </a:t>
            </a:r>
            <a:r>
              <a:rPr lang="en-US" sz="2000" dirty="0">
                <a:solidFill>
                  <a:srgbClr val="FF0000"/>
                </a:solidFill>
                <a:latin typeface="Arial" panose="020B0604020202020204" pitchFamily="34" charset="0"/>
                <a:cs typeface="Arial" panose="020B0604020202020204" pitchFamily="34" charset="0"/>
              </a:rPr>
              <a:t>Exodus  7:3  </a:t>
            </a:r>
            <a:r>
              <a:rPr lang="en-US" sz="2000" dirty="0">
                <a:latin typeface="Arial" panose="020B0604020202020204" pitchFamily="34" charset="0"/>
                <a:cs typeface="Arial" panose="020B0604020202020204" pitchFamily="34" charset="0"/>
              </a:rPr>
              <a:t>Harden/</a:t>
            </a:r>
            <a:r>
              <a:rPr lang="en-US" sz="2000" dirty="0" err="1">
                <a:latin typeface="Arial" panose="020B0604020202020204" pitchFamily="34" charset="0"/>
                <a:cs typeface="Arial" panose="020B0604020202020204" pitchFamily="34" charset="0"/>
              </a:rPr>
              <a:t>Qashah</a:t>
            </a:r>
            <a:r>
              <a:rPr lang="en-US" sz="2000" dirty="0">
                <a:latin typeface="Arial" panose="020B0604020202020204" pitchFamily="34" charset="0"/>
                <a:cs typeface="Arial" panose="020B0604020202020204" pitchFamily="34" charset="0"/>
              </a:rPr>
              <a:t>  </a:t>
            </a:r>
            <a:r>
              <a:rPr lang="he-IL" sz="2400" dirty="0">
                <a:latin typeface="Arial" panose="020B0604020202020204" pitchFamily="34" charset="0"/>
                <a:cs typeface="Arial" panose="020B0604020202020204" pitchFamily="34" charset="0"/>
              </a:rPr>
              <a:t>קׇשַׁה</a:t>
            </a:r>
            <a:r>
              <a:rPr lang="en-US" sz="24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Severe, stiffen, sharpen, stubborn… @</a:t>
            </a:r>
            <a:r>
              <a:rPr lang="en-US" sz="2000" dirty="0">
                <a:solidFill>
                  <a:srgbClr val="00B0F0"/>
                </a:solidFill>
                <a:latin typeface="Arial" panose="020B0604020202020204" pitchFamily="34" charset="0"/>
                <a:cs typeface="Arial" panose="020B0604020202020204" pitchFamily="34" charset="0"/>
              </a:rPr>
              <a:t> Exodus 13:15. </a:t>
            </a:r>
            <a:r>
              <a:rPr lang="en-US" sz="2000" dirty="0">
                <a:solidFill>
                  <a:srgbClr val="FF0000"/>
                </a:solidFill>
                <a:latin typeface="Arial" panose="020B0604020202020204" pitchFamily="34" charset="0"/>
                <a:cs typeface="Arial" panose="020B0604020202020204" pitchFamily="34" charset="0"/>
              </a:rPr>
              <a:t>Exodus 10:1  </a:t>
            </a:r>
            <a:r>
              <a:rPr lang="en-US" sz="2000" dirty="0">
                <a:latin typeface="Arial" panose="020B0604020202020204" pitchFamily="34" charset="0"/>
                <a:cs typeface="Arial" panose="020B0604020202020204" pitchFamily="34" charset="0"/>
              </a:rPr>
              <a:t>Hardened/</a:t>
            </a:r>
            <a:r>
              <a:rPr lang="en-US" sz="2000" dirty="0" err="1">
                <a:latin typeface="Arial" panose="020B0604020202020204" pitchFamily="34" charset="0"/>
                <a:cs typeface="Arial" panose="020B0604020202020204" pitchFamily="34" charset="0"/>
              </a:rPr>
              <a:t>Kabed</a:t>
            </a:r>
            <a:r>
              <a:rPr lang="en-US" sz="2000" dirty="0">
                <a:latin typeface="Arial" panose="020B0604020202020204" pitchFamily="34" charset="0"/>
                <a:cs typeface="Arial" panose="020B0604020202020204" pitchFamily="34" charset="0"/>
              </a:rPr>
              <a:t>  </a:t>
            </a:r>
            <a:r>
              <a:rPr lang="he-IL" sz="2000" dirty="0">
                <a:latin typeface="Arial" panose="020B0604020202020204" pitchFamily="34" charset="0"/>
                <a:cs typeface="Arial" panose="020B0604020202020204" pitchFamily="34" charset="0"/>
              </a:rPr>
              <a:t>כׇבֵד</a:t>
            </a:r>
            <a:r>
              <a:rPr lang="en-US" sz="2000" dirty="0">
                <a:latin typeface="Arial" panose="020B0604020202020204" pitchFamily="34" charset="0"/>
                <a:cs typeface="Arial" panose="020B0604020202020204" pitchFamily="34" charset="0"/>
              </a:rPr>
              <a:t>  Become heavy, boastful, be important, glory, @ </a:t>
            </a:r>
            <a:r>
              <a:rPr lang="en-US" sz="2000" dirty="0">
                <a:solidFill>
                  <a:srgbClr val="00B0F0"/>
                </a:solidFill>
                <a:latin typeface="Arial" panose="020B0604020202020204" pitchFamily="34" charset="0"/>
                <a:cs typeface="Arial" panose="020B0604020202020204" pitchFamily="34" charset="0"/>
              </a:rPr>
              <a:t>Exodus 7:14; 8:32 [28]. </a:t>
            </a:r>
            <a:r>
              <a:rPr lang="en-US" sz="2000" dirty="0">
                <a:latin typeface="Arial" panose="020B0604020202020204" pitchFamily="34" charset="0"/>
                <a:cs typeface="Arial" panose="020B0604020202020204" pitchFamily="34" charset="0"/>
              </a:rPr>
              <a:t>Pharoah’s heart was given the chance to change through challenging his pride and self importance. At the same time Israel was also given this chance, and all were reminded of the power and grace of YHVH.</a:t>
            </a:r>
          </a:p>
          <a:p>
            <a:r>
              <a:rPr lang="en-US" sz="2000" dirty="0">
                <a:latin typeface="Arial" panose="020B0604020202020204" pitchFamily="34" charset="0"/>
                <a:cs typeface="Arial" panose="020B0604020202020204" pitchFamily="34" charset="0"/>
              </a:rPr>
              <a:t>I have gone through these thoughts for the purpose of suggesting we have some Israelite and Pharoah in ourselves. The patterns of our Father don’t change, and He will give all, including us to dispose of the elements that impede a fuller relationship with our Father.</a:t>
            </a:r>
          </a:p>
          <a:p>
            <a:r>
              <a:rPr lang="en-US" sz="2000" dirty="0">
                <a:latin typeface="Arial" panose="020B0604020202020204" pitchFamily="34" charset="0"/>
                <a:cs typeface="Arial" panose="020B0604020202020204" pitchFamily="34" charset="0"/>
              </a:rPr>
              <a:t>Today we are witnessing the rise of many Pharoah’s. Nearly everywhere you look you find a Pharoah. Someone wanting to rule the world, refusing to yield to YHVH. So-called leaders denying the power of YHVH, because they deny His existence or His deity. Like Pharoah they have a shock coming if they don’t take the opportunity given. Kind of reminds me:</a:t>
            </a:r>
            <a:endParaRPr lang="en-AU" sz="2000" dirty="0">
              <a:latin typeface="Arial" panose="020B060402020202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81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0FCF-7848-3403-303B-716BB52E6A92}"/>
              </a:ext>
            </a:extLst>
          </p:cNvPr>
          <p:cNvSpPr>
            <a:spLocks noGrp="1"/>
          </p:cNvSpPr>
          <p:nvPr>
            <p:ph type="title"/>
          </p:nvPr>
        </p:nvSpPr>
        <p:spPr>
          <a:xfrm>
            <a:off x="838200" y="365126"/>
            <a:ext cx="10515600" cy="416110"/>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C012738D-567B-D880-4CE5-8C8144B4C34F}"/>
              </a:ext>
            </a:extLst>
          </p:cNvPr>
          <p:cNvSpPr>
            <a:spLocks noGrp="1"/>
          </p:cNvSpPr>
          <p:nvPr>
            <p:ph idx="1"/>
          </p:nvPr>
        </p:nvSpPr>
        <p:spPr>
          <a:xfrm>
            <a:off x="838200" y="1074198"/>
            <a:ext cx="10515600" cy="5102765"/>
          </a:xfrm>
        </p:spPr>
        <p:txBody>
          <a:bodyPr>
            <a:normAutofit fontScale="92500"/>
          </a:bodyPr>
          <a:lstStyle/>
          <a:p>
            <a:r>
              <a:rPr lang="en-US" sz="2400" baseline="30000" dirty="0">
                <a:solidFill>
                  <a:srgbClr val="00B0F0"/>
                </a:solidFill>
                <a:latin typeface="Arial" panose="020B0604020202020204" pitchFamily="34" charset="0"/>
                <a:cs typeface="Arial" panose="020B0604020202020204" pitchFamily="34" charset="0"/>
              </a:rPr>
              <a:t>15 </a:t>
            </a:r>
            <a:r>
              <a:rPr lang="en-US" sz="2400" dirty="0">
                <a:solidFill>
                  <a:srgbClr val="00B0F0"/>
                </a:solidFill>
                <a:latin typeface="Arial" panose="020B0604020202020204" pitchFamily="34" charset="0"/>
                <a:cs typeface="Arial" panose="020B0604020202020204" pitchFamily="34" charset="0"/>
              </a:rPr>
              <a:t>Do not love the world or the things in the world. The love of the Father is not in those who love the world, </a:t>
            </a:r>
            <a:r>
              <a:rPr lang="en-US" sz="2400" baseline="30000" dirty="0">
                <a:solidFill>
                  <a:srgbClr val="00B0F0"/>
                </a:solidFill>
                <a:latin typeface="Arial" panose="020B0604020202020204" pitchFamily="34" charset="0"/>
                <a:cs typeface="Arial" panose="020B0604020202020204" pitchFamily="34" charset="0"/>
              </a:rPr>
              <a:t>16 </a:t>
            </a:r>
            <a:r>
              <a:rPr lang="en-US" sz="2400" dirty="0">
                <a:solidFill>
                  <a:srgbClr val="00B0F0"/>
                </a:solidFill>
                <a:latin typeface="Arial" panose="020B0604020202020204" pitchFamily="34" charset="0"/>
                <a:cs typeface="Arial" panose="020B0604020202020204" pitchFamily="34" charset="0"/>
              </a:rPr>
              <a:t>for all that is in the world—the desire of the flesh, the desire of the eyes, the pride in riches—comes not from the Father but from the world. </a:t>
            </a:r>
            <a:r>
              <a:rPr lang="en-US" sz="2400" baseline="30000" dirty="0">
                <a:solidFill>
                  <a:srgbClr val="00B0F0"/>
                </a:solidFill>
                <a:latin typeface="Arial" panose="020B0604020202020204" pitchFamily="34" charset="0"/>
                <a:cs typeface="Arial" panose="020B0604020202020204" pitchFamily="34" charset="0"/>
              </a:rPr>
              <a:t>17 </a:t>
            </a:r>
            <a:r>
              <a:rPr lang="en-US" sz="2400" dirty="0">
                <a:solidFill>
                  <a:srgbClr val="00B0F0"/>
                </a:solidFill>
                <a:latin typeface="Arial" panose="020B0604020202020204" pitchFamily="34" charset="0"/>
                <a:cs typeface="Arial" panose="020B0604020202020204" pitchFamily="34" charset="0"/>
              </a:rPr>
              <a:t>And the world and its desire are passing away, but those who do the will of God abide forever. </a:t>
            </a:r>
            <a:r>
              <a:rPr lang="en-US" sz="2400" baseline="30000" dirty="0">
                <a:solidFill>
                  <a:srgbClr val="00B0F0"/>
                </a:solidFill>
                <a:latin typeface="Arial" panose="020B0604020202020204" pitchFamily="34" charset="0"/>
                <a:cs typeface="Arial" panose="020B0604020202020204" pitchFamily="34" charset="0"/>
              </a:rPr>
              <a:t>18 </a:t>
            </a:r>
            <a:r>
              <a:rPr lang="en-US" sz="2400" dirty="0">
                <a:solidFill>
                  <a:srgbClr val="00B0F0"/>
                </a:solidFill>
                <a:latin typeface="Arial" panose="020B0604020202020204" pitchFamily="34" charset="0"/>
                <a:cs typeface="Arial" panose="020B0604020202020204" pitchFamily="34" charset="0"/>
              </a:rPr>
              <a:t>Children, it is the last hour! As you have heard that </a:t>
            </a:r>
            <a:r>
              <a:rPr lang="en-US" sz="2400" dirty="0">
                <a:solidFill>
                  <a:srgbClr val="FF0000"/>
                </a:solidFill>
                <a:latin typeface="Arial" panose="020B0604020202020204" pitchFamily="34" charset="0"/>
                <a:cs typeface="Arial" panose="020B0604020202020204" pitchFamily="34" charset="0"/>
              </a:rPr>
              <a:t>anti-messiah</a:t>
            </a:r>
            <a:r>
              <a:rPr lang="en-US" sz="2400" dirty="0">
                <a:solidFill>
                  <a:srgbClr val="00B0F0"/>
                </a:solidFill>
                <a:latin typeface="Arial" panose="020B0604020202020204" pitchFamily="34" charset="0"/>
                <a:cs typeface="Arial" panose="020B0604020202020204" pitchFamily="34" charset="0"/>
              </a:rPr>
              <a:t> is coming, </a:t>
            </a:r>
            <a:r>
              <a:rPr lang="en-US" sz="2400" dirty="0">
                <a:solidFill>
                  <a:srgbClr val="FF0000"/>
                </a:solidFill>
                <a:latin typeface="Arial" panose="020B0604020202020204" pitchFamily="34" charset="0"/>
                <a:cs typeface="Arial" panose="020B0604020202020204" pitchFamily="34" charset="0"/>
              </a:rPr>
              <a:t>so now many anti-messiahs have come. </a:t>
            </a:r>
            <a:r>
              <a:rPr lang="en-US" sz="2400" dirty="0">
                <a:solidFill>
                  <a:srgbClr val="00B0F0"/>
                </a:solidFill>
                <a:latin typeface="Arial" panose="020B0604020202020204" pitchFamily="34" charset="0"/>
                <a:cs typeface="Arial" panose="020B0604020202020204" pitchFamily="34" charset="0"/>
              </a:rPr>
              <a:t>From this we know that it is the last hour. </a:t>
            </a:r>
            <a:r>
              <a:rPr lang="en-US" sz="2400" dirty="0">
                <a:latin typeface="Arial" panose="020B0604020202020204" pitchFamily="34" charset="0"/>
                <a:cs typeface="Arial" panose="020B0604020202020204" pitchFamily="34" charset="0"/>
              </a:rPr>
              <a:t>1 John 2:15-18</a:t>
            </a:r>
          </a:p>
          <a:p>
            <a:r>
              <a:rPr lang="en-US" sz="2400" dirty="0">
                <a:solidFill>
                  <a:srgbClr val="FF0000"/>
                </a:solidFill>
                <a:latin typeface="Arial" panose="020B0604020202020204" pitchFamily="34" charset="0"/>
                <a:cs typeface="Arial" panose="020B0604020202020204" pitchFamily="34" charset="0"/>
              </a:rPr>
              <a:t>Anti-messiah</a:t>
            </a:r>
            <a:r>
              <a:rPr lang="en-US" sz="2400" dirty="0">
                <a:latin typeface="Arial" panose="020B0604020202020204" pitchFamily="34" charset="0"/>
                <a:cs typeface="Arial" panose="020B0604020202020204" pitchFamily="34" charset="0"/>
              </a:rPr>
              <a:t> = In place of, in opposition, equal too, challenging. </a:t>
            </a:r>
          </a:p>
          <a:p>
            <a:r>
              <a:rPr lang="en-US" sz="2400" dirty="0">
                <a:latin typeface="Arial" panose="020B0604020202020204" pitchFamily="34" charset="0"/>
                <a:cs typeface="Arial" panose="020B0604020202020204" pitchFamily="34" charset="0"/>
              </a:rPr>
              <a:t>So our prayer should be for our Father to show us the little Pharoah’s we have running around in our hearts – and for our Father to give us the wisdom, strength, and humility to change our positions. If not we could find ourselves drowning in the sea of rebellion, and darkness.</a:t>
            </a:r>
          </a:p>
          <a:p>
            <a:r>
              <a:rPr lang="en-US" sz="2400" dirty="0">
                <a:latin typeface="Arial" panose="020B0604020202020204" pitchFamily="34" charset="0"/>
                <a:cs typeface="Arial" panose="020B0604020202020204" pitchFamily="34" charset="0"/>
              </a:rPr>
              <a:t>Fortunately we have One Who has stepped forward, Who yielded to the instructions of the Father – Who’s heart wasn’t hardened. </a:t>
            </a:r>
            <a:r>
              <a:rPr lang="en-US" sz="2400" dirty="0" err="1">
                <a:latin typeface="Arial" panose="020B0604020202020204" pitchFamily="34" charset="0"/>
                <a:cs typeface="Arial" panose="020B0604020202020204" pitchFamily="34" charset="0"/>
              </a:rPr>
              <a:t>Yeshua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HaMashiach</a:t>
            </a:r>
            <a:r>
              <a:rPr lang="en-US" sz="2400" dirty="0">
                <a:latin typeface="Arial" panose="020B0604020202020204" pitchFamily="34" charset="0"/>
                <a:cs typeface="Arial" panose="020B0604020202020204" pitchFamily="34" charset="0"/>
              </a:rPr>
              <a:t>. Let us leave today:</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7064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BAD-6F14-B457-3C67-6D24604BC46B}"/>
              </a:ext>
            </a:extLst>
          </p:cNvPr>
          <p:cNvSpPr>
            <a:spLocks noGrp="1"/>
          </p:cNvSpPr>
          <p:nvPr>
            <p:ph type="title"/>
          </p:nvPr>
        </p:nvSpPr>
        <p:spPr>
          <a:xfrm>
            <a:off x="838200" y="365126"/>
            <a:ext cx="10515600" cy="315912"/>
          </a:xfrm>
        </p:spPr>
        <p:txBody>
          <a:bodyPr>
            <a:normAutofit fontScale="90000"/>
          </a:bodyPr>
          <a:lstStyle/>
          <a:p>
            <a:r>
              <a:rPr lang="en-US" dirty="0">
                <a:solidFill>
                  <a:srgbClr val="FFFF00"/>
                </a:solidFill>
              </a:rPr>
              <a:t>Way above my pay grade - 3</a:t>
            </a:r>
            <a:endParaRPr lang="en-AU" dirty="0">
              <a:solidFill>
                <a:srgbClr val="FFFF00"/>
              </a:solidFill>
            </a:endParaRPr>
          </a:p>
        </p:txBody>
      </p:sp>
      <p:sp>
        <p:nvSpPr>
          <p:cNvPr id="3" name="Content Placeholder 2">
            <a:extLst>
              <a:ext uri="{FF2B5EF4-FFF2-40B4-BE49-F238E27FC236}">
                <a16:creationId xmlns:a16="http://schemas.microsoft.com/office/drawing/2014/main" id="{EEC96306-6D45-7F64-A90A-D07C75AB46C4}"/>
              </a:ext>
            </a:extLst>
          </p:cNvPr>
          <p:cNvSpPr>
            <a:spLocks noGrp="1"/>
          </p:cNvSpPr>
          <p:nvPr>
            <p:ph idx="1"/>
          </p:nvPr>
        </p:nvSpPr>
        <p:spPr>
          <a:xfrm>
            <a:off x="838200" y="816746"/>
            <a:ext cx="10515600" cy="5360217"/>
          </a:xfrm>
        </p:spPr>
        <p:txBody>
          <a:bodyPr>
            <a:normAutofit fontScale="77500" lnSpcReduction="20000"/>
          </a:bodyPr>
          <a:lstStyle/>
          <a:p>
            <a:r>
              <a:rPr lang="en-US" dirty="0">
                <a:solidFill>
                  <a:srgbClr val="00B0F0"/>
                </a:solidFill>
              </a:rPr>
              <a:t>3 Therefore, holy brothers and sisters, partners in a heavenly calling, take notice of </a:t>
            </a:r>
            <a:r>
              <a:rPr lang="en-US" i="1" dirty="0" err="1">
                <a:solidFill>
                  <a:srgbClr val="00B0F0"/>
                </a:solidFill>
              </a:rPr>
              <a:t>Yeshua</a:t>
            </a:r>
            <a:r>
              <a:rPr lang="en-US" dirty="0">
                <a:solidFill>
                  <a:srgbClr val="00B0F0"/>
                </a:solidFill>
              </a:rPr>
              <a:t>—the Emissary and </a:t>
            </a:r>
            <a:r>
              <a:rPr lang="en-US" i="1" dirty="0">
                <a:solidFill>
                  <a:srgbClr val="00B0F0"/>
                </a:solidFill>
              </a:rPr>
              <a:t>Kohen </a:t>
            </a:r>
            <a:r>
              <a:rPr lang="en-US" i="1" dirty="0" err="1">
                <a:solidFill>
                  <a:srgbClr val="00B0F0"/>
                </a:solidFill>
              </a:rPr>
              <a:t>Gadol</a:t>
            </a:r>
            <a:r>
              <a:rPr lang="en-US" dirty="0">
                <a:solidFill>
                  <a:srgbClr val="00B0F0"/>
                </a:solidFill>
              </a:rPr>
              <a:t> we affirm. </a:t>
            </a:r>
            <a:r>
              <a:rPr lang="en-US" baseline="30000" dirty="0">
                <a:solidFill>
                  <a:srgbClr val="00B0F0"/>
                </a:solidFill>
              </a:rPr>
              <a:t>2 </a:t>
            </a:r>
            <a:r>
              <a:rPr lang="en-US" dirty="0">
                <a:solidFill>
                  <a:srgbClr val="00B0F0"/>
                </a:solidFill>
              </a:rPr>
              <a:t>He was faithful to the One who appointed Him in His house—as was Moses also. </a:t>
            </a:r>
            <a:r>
              <a:rPr lang="en-US" baseline="30000" dirty="0">
                <a:solidFill>
                  <a:srgbClr val="00B0F0"/>
                </a:solidFill>
              </a:rPr>
              <a:t>[</a:t>
            </a:r>
            <a:r>
              <a:rPr lang="en-US" baseline="30000" dirty="0">
                <a:solidFill>
                  <a:srgbClr val="00B0F0"/>
                </a:solidFill>
                <a:hlinkClick r:id="rId2" tooltip="See footnote a">
                  <a:extLst>
                    <a:ext uri="{A12FA001-AC4F-418D-AE19-62706E023703}">
                      <ahyp:hlinkClr xmlns:ahyp="http://schemas.microsoft.com/office/drawing/2018/hyperlinkcolor" val="tx"/>
                    </a:ext>
                  </a:extLst>
                </a:hlinkClick>
              </a:rPr>
              <a:t>a</a:t>
            </a:r>
            <a:r>
              <a:rPr lang="en-US" baseline="30000" dirty="0">
                <a:solidFill>
                  <a:srgbClr val="00B0F0"/>
                </a:solidFill>
              </a:rPr>
              <a:t>]</a:t>
            </a:r>
            <a:r>
              <a:rPr lang="en-US" dirty="0">
                <a:solidFill>
                  <a:srgbClr val="00B0F0"/>
                </a:solidFill>
              </a:rPr>
              <a:t> </a:t>
            </a:r>
            <a:r>
              <a:rPr lang="en-US" baseline="30000" dirty="0">
                <a:solidFill>
                  <a:srgbClr val="00B0F0"/>
                </a:solidFill>
              </a:rPr>
              <a:t>3 </a:t>
            </a:r>
            <a:r>
              <a:rPr lang="en-US" dirty="0">
                <a:solidFill>
                  <a:srgbClr val="00B0F0"/>
                </a:solidFill>
              </a:rPr>
              <a:t>For He has been considered worthy of more glory than Moses, even as the builder of the house has more honor than the house. </a:t>
            </a:r>
            <a:r>
              <a:rPr lang="en-US" baseline="30000" dirty="0">
                <a:solidFill>
                  <a:srgbClr val="00B0F0"/>
                </a:solidFill>
              </a:rPr>
              <a:t>4 </a:t>
            </a:r>
            <a:r>
              <a:rPr lang="en-US" dirty="0">
                <a:solidFill>
                  <a:srgbClr val="00B0F0"/>
                </a:solidFill>
              </a:rPr>
              <a:t>For every house is built by someone, but the builder of all things is God. </a:t>
            </a:r>
            <a:r>
              <a:rPr lang="en-US" baseline="30000" dirty="0">
                <a:solidFill>
                  <a:srgbClr val="00B0F0"/>
                </a:solidFill>
              </a:rPr>
              <a:t>5 </a:t>
            </a:r>
            <a:r>
              <a:rPr lang="en-US" dirty="0">
                <a:solidFill>
                  <a:srgbClr val="00B0F0"/>
                </a:solidFill>
              </a:rPr>
              <a:t>Now Moses surely was faithful in all God’s house as a servant, for a witness of things to be spoken later. </a:t>
            </a:r>
            <a:r>
              <a:rPr lang="en-US" baseline="30000" dirty="0">
                <a:solidFill>
                  <a:srgbClr val="00B0F0"/>
                </a:solidFill>
              </a:rPr>
              <a:t>6 </a:t>
            </a:r>
            <a:r>
              <a:rPr lang="en-US" dirty="0">
                <a:solidFill>
                  <a:srgbClr val="00B0F0"/>
                </a:solidFill>
              </a:rPr>
              <a:t>But Messiah, as Son, is over God’s house—and we are His house, if we hold firm to our boldness and what we are proud to hope. </a:t>
            </a:r>
            <a:r>
              <a:rPr lang="en-US" b="1" dirty="0">
                <a:solidFill>
                  <a:srgbClr val="FF0000"/>
                </a:solidFill>
              </a:rPr>
              <a:t>Listen and Obey, or Harden and Fall Away </a:t>
            </a:r>
            <a:r>
              <a:rPr lang="en-US" baseline="30000" dirty="0">
                <a:solidFill>
                  <a:srgbClr val="00B0F0"/>
                </a:solidFill>
              </a:rPr>
              <a:t>7 </a:t>
            </a:r>
            <a:r>
              <a:rPr lang="en-US" dirty="0">
                <a:solidFill>
                  <a:srgbClr val="00B0F0"/>
                </a:solidFill>
              </a:rPr>
              <a:t>Therefore, just as the </a:t>
            </a:r>
            <a:r>
              <a:rPr lang="en-US" i="1" dirty="0">
                <a:solidFill>
                  <a:srgbClr val="00B0F0"/>
                </a:solidFill>
              </a:rPr>
              <a:t>Ruach ha-</a:t>
            </a:r>
            <a:r>
              <a:rPr lang="en-US" i="1" dirty="0" err="1">
                <a:solidFill>
                  <a:srgbClr val="00B0F0"/>
                </a:solidFill>
              </a:rPr>
              <a:t>Kodesh</a:t>
            </a:r>
            <a:r>
              <a:rPr lang="en-US" dirty="0">
                <a:solidFill>
                  <a:srgbClr val="00B0F0"/>
                </a:solidFill>
              </a:rPr>
              <a:t> says, “Today if you hear His voice, </a:t>
            </a:r>
            <a:r>
              <a:rPr lang="en-US" baseline="30000" dirty="0">
                <a:solidFill>
                  <a:srgbClr val="00B0F0"/>
                </a:solidFill>
              </a:rPr>
              <a:t>8 </a:t>
            </a:r>
            <a:r>
              <a:rPr lang="en-US" dirty="0">
                <a:solidFill>
                  <a:srgbClr val="FF0000"/>
                </a:solidFill>
              </a:rPr>
              <a:t>do not harden your hearts as in the rebellion, </a:t>
            </a:r>
            <a:r>
              <a:rPr lang="en-US" dirty="0">
                <a:solidFill>
                  <a:srgbClr val="00B0F0"/>
                </a:solidFill>
              </a:rPr>
              <a:t>on the day of testing</a:t>
            </a:r>
            <a:r>
              <a:rPr lang="en-US" baseline="30000" dirty="0">
                <a:solidFill>
                  <a:srgbClr val="00B0F0"/>
                </a:solidFill>
              </a:rPr>
              <a:t>[</a:t>
            </a:r>
            <a:r>
              <a:rPr lang="en-US" baseline="30000" dirty="0">
                <a:solidFill>
                  <a:srgbClr val="00B0F0"/>
                </a:solidFill>
                <a:hlinkClick r:id="rId3" tooltip="See footnote c">
                  <a:extLst>
                    <a:ext uri="{A12FA001-AC4F-418D-AE19-62706E023703}">
                      <ahyp:hlinkClr xmlns:ahyp="http://schemas.microsoft.com/office/drawing/2018/hyperlinkcolor" val="tx"/>
                    </a:ext>
                  </a:extLst>
                </a:hlinkClick>
              </a:rPr>
              <a:t>c</a:t>
            </a:r>
            <a:r>
              <a:rPr lang="en-US" baseline="30000" dirty="0">
                <a:solidFill>
                  <a:srgbClr val="00B0F0"/>
                </a:solidFill>
              </a:rPr>
              <a:t>]</a:t>
            </a:r>
            <a:r>
              <a:rPr lang="en-US" dirty="0">
                <a:solidFill>
                  <a:srgbClr val="00B0F0"/>
                </a:solidFill>
              </a:rPr>
              <a:t> in the wilderness. </a:t>
            </a:r>
            <a:r>
              <a:rPr lang="en-US" baseline="30000" dirty="0">
                <a:solidFill>
                  <a:srgbClr val="00B0F0"/>
                </a:solidFill>
              </a:rPr>
              <a:t>9 </a:t>
            </a:r>
            <a:r>
              <a:rPr lang="en-US" dirty="0">
                <a:solidFill>
                  <a:srgbClr val="00B0F0"/>
                </a:solidFill>
              </a:rPr>
              <a:t>There your fathers put Me to the test, though they saw My works for forty years. </a:t>
            </a:r>
            <a:r>
              <a:rPr lang="en-US" baseline="30000" dirty="0">
                <a:solidFill>
                  <a:srgbClr val="00B0F0"/>
                </a:solidFill>
              </a:rPr>
              <a:t>10 </a:t>
            </a:r>
            <a:r>
              <a:rPr lang="en-US" dirty="0">
                <a:solidFill>
                  <a:srgbClr val="00B0F0"/>
                </a:solidFill>
              </a:rPr>
              <a:t>Therefore I was provoked by this generation, and I said, ‘They always go astray in their heart, and they have not known My ways.’ </a:t>
            </a:r>
            <a:r>
              <a:rPr lang="en-US" baseline="30000" dirty="0">
                <a:solidFill>
                  <a:srgbClr val="00B0F0"/>
                </a:solidFill>
              </a:rPr>
              <a:t>11 </a:t>
            </a:r>
            <a:r>
              <a:rPr lang="en-US" dirty="0">
                <a:solidFill>
                  <a:srgbClr val="00B0F0"/>
                </a:solidFill>
              </a:rPr>
              <a:t>As I swore in my wrath, ‘They shall not enter My rest.’”</a:t>
            </a:r>
            <a:r>
              <a:rPr lang="en-US" baseline="30000" dirty="0">
                <a:solidFill>
                  <a:srgbClr val="00B0F0"/>
                </a:solidFill>
              </a:rPr>
              <a:t> 12 </a:t>
            </a:r>
            <a:r>
              <a:rPr lang="en-US" dirty="0">
                <a:solidFill>
                  <a:srgbClr val="00B0F0"/>
                </a:solidFill>
              </a:rPr>
              <a:t>Take care, brothers and sisters, that none of you has an evil heart of unbelief that falls away from the living God. </a:t>
            </a:r>
            <a:r>
              <a:rPr lang="en-US" baseline="30000" dirty="0">
                <a:solidFill>
                  <a:srgbClr val="00B0F0"/>
                </a:solidFill>
              </a:rPr>
              <a:t>13 </a:t>
            </a:r>
            <a:r>
              <a:rPr lang="en-US" dirty="0">
                <a:solidFill>
                  <a:srgbClr val="00B0F0"/>
                </a:solidFill>
              </a:rPr>
              <a:t>But encourage one another day by day—as long as it is called “Today”—so that none of you may be hardened by the deceitfulness of sin. </a:t>
            </a:r>
            <a:r>
              <a:rPr lang="en-US" baseline="30000" dirty="0">
                <a:solidFill>
                  <a:srgbClr val="00B0F0"/>
                </a:solidFill>
              </a:rPr>
              <a:t>14 </a:t>
            </a:r>
            <a:r>
              <a:rPr lang="en-US" dirty="0">
                <a:solidFill>
                  <a:srgbClr val="00B0F0"/>
                </a:solidFill>
              </a:rPr>
              <a:t>For we have become partners of Messiah, if we hold our original conviction firm until the end. </a:t>
            </a:r>
            <a:r>
              <a:rPr lang="en-US" baseline="30000" dirty="0">
                <a:solidFill>
                  <a:srgbClr val="00B0F0"/>
                </a:solidFill>
              </a:rPr>
              <a:t>15 </a:t>
            </a:r>
            <a:r>
              <a:rPr lang="en-US" dirty="0">
                <a:solidFill>
                  <a:srgbClr val="00B0F0"/>
                </a:solidFill>
              </a:rPr>
              <a:t>As it is said, “Today if you hear His voice, </a:t>
            </a:r>
            <a:r>
              <a:rPr lang="en-US" dirty="0">
                <a:solidFill>
                  <a:srgbClr val="FF0000"/>
                </a:solidFill>
              </a:rPr>
              <a:t>do not harden your hearts as in the rebellion.”  </a:t>
            </a:r>
            <a:r>
              <a:rPr lang="en-US" dirty="0"/>
              <a:t>Hebrews 3:1-15</a:t>
            </a:r>
          </a:p>
          <a:p>
            <a:r>
              <a:rPr lang="en-US" dirty="0"/>
              <a:t>Truly there is no God…</a:t>
            </a:r>
          </a:p>
          <a:p>
            <a:endParaRPr lang="en-AU" dirty="0"/>
          </a:p>
        </p:txBody>
      </p:sp>
    </p:spTree>
    <p:extLst>
      <p:ext uri="{BB962C8B-B14F-4D97-AF65-F5344CB8AC3E}">
        <p14:creationId xmlns:p14="http://schemas.microsoft.com/office/powerpoint/2010/main" val="236444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223</TotalTime>
  <Words>2015</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Way above my pay grade - 3</vt:lpstr>
      <vt:lpstr>PowerPoint Presentation</vt:lpstr>
      <vt:lpstr>Way above my pay grade - 3</vt:lpstr>
      <vt:lpstr>Way above my pay grade - 3</vt:lpstr>
      <vt:lpstr>Way above my pay grade - 3</vt:lpstr>
      <vt:lpstr>Way above my pay grade - 3</vt:lpstr>
      <vt:lpstr>Way above my pay grade - 3</vt:lpstr>
      <vt:lpstr>Way above my pay grade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above my pay grade - 3</dc:title>
  <dc:creator>Philip Hammond</dc:creator>
  <cp:lastModifiedBy>Philip Hammond</cp:lastModifiedBy>
  <cp:revision>6</cp:revision>
  <dcterms:created xsi:type="dcterms:W3CDTF">2023-01-24T21:20:56Z</dcterms:created>
  <dcterms:modified xsi:type="dcterms:W3CDTF">2023-01-27T21:56:09Z</dcterms:modified>
</cp:coreProperties>
</file>