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BF79B-FCC5-4902-89CF-35FDBE469F37}" type="datetimeFigureOut">
              <a:rPr lang="en-AU" smtClean="0"/>
              <a:t>31/12/2022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3304611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BF79B-FCC5-4902-89CF-35FDBE469F37}" type="datetimeFigureOut">
              <a:rPr lang="en-AU" smtClean="0"/>
              <a:t>31/12/2022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116207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BF79B-FCC5-4902-89CF-35FDBE469F37}" type="datetimeFigureOut">
              <a:rPr lang="en-AU" smtClean="0"/>
              <a:t>31/12/2022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233111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BF79B-FCC5-4902-89CF-35FDBE469F37}" type="datetimeFigureOut">
              <a:rPr lang="en-AU" smtClean="0"/>
              <a:t>31/12/2022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182199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BF79B-FCC5-4902-89CF-35FDBE469F37}" type="datetimeFigureOut">
              <a:rPr lang="en-AU" smtClean="0"/>
              <a:t>31/12/2022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279031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BF79B-FCC5-4902-89CF-35FDBE469F37}" type="datetimeFigureOut">
              <a:rPr lang="en-AU" smtClean="0"/>
              <a:t>31/12/2022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2938056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BF79B-FCC5-4902-89CF-35FDBE469F37}" type="datetimeFigureOut">
              <a:rPr lang="en-AU" smtClean="0"/>
              <a:t>31/12/2022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359670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BF79B-FCC5-4902-89CF-35FDBE469F37}" type="datetimeFigureOut">
              <a:rPr lang="en-AU" smtClean="0"/>
              <a:t>31/12/2022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343061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BF79B-FCC5-4902-89CF-35FDBE469F37}" type="datetimeFigureOut">
              <a:rPr lang="en-AU" smtClean="0"/>
              <a:t>31/12/2022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312525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BF79B-FCC5-4902-89CF-35FDBE469F37}" type="datetimeFigureOut">
              <a:rPr lang="en-AU" smtClean="0"/>
              <a:t>31/12/2022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104027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BF79B-FCC5-4902-89CF-35FDBE469F37}" type="datetimeFigureOut">
              <a:rPr lang="en-AU" smtClean="0"/>
              <a:t>31/12/2022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B189E5-6EF7-41FB-817B-8326071DF859}" type="slidenum">
              <a:rPr lang="en-AU" smtClean="0"/>
              <a:t>‹#›</a:t>
            </a:fld>
            <a:endParaRPr lang="en-AU"/>
          </a:p>
        </p:txBody>
      </p:sp>
    </p:spTree>
    <p:extLst>
      <p:ext uri="{BB962C8B-B14F-4D97-AF65-F5344CB8AC3E}">
        <p14:creationId xmlns:p14="http://schemas.microsoft.com/office/powerpoint/2010/main" val="407339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BF79B-FCC5-4902-89CF-35FDBE469F37}" type="datetimeFigureOut">
              <a:rPr lang="en-AU" smtClean="0"/>
              <a:t>31/12/2022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189E5-6EF7-41FB-817B-8326071DF859}" type="slidenum">
              <a:rPr lang="en-AU" smtClean="0"/>
              <a:t>‹#›</a:t>
            </a:fld>
            <a:endParaRPr lang="en-AU"/>
          </a:p>
        </p:txBody>
      </p:sp>
    </p:spTree>
    <p:extLst>
      <p:ext uri="{BB962C8B-B14F-4D97-AF65-F5344CB8AC3E}">
        <p14:creationId xmlns:p14="http://schemas.microsoft.com/office/powerpoint/2010/main" val="14009792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6B7981-E0BB-F177-D81A-BED7CF9C96E3}"/>
              </a:ext>
            </a:extLst>
          </p:cNvPr>
          <p:cNvSpPr>
            <a:spLocks noGrp="1"/>
          </p:cNvSpPr>
          <p:nvPr>
            <p:ph type="title"/>
          </p:nvPr>
        </p:nvSpPr>
        <p:spPr>
          <a:xfrm>
            <a:off x="838200" y="365125"/>
            <a:ext cx="10515600" cy="398355"/>
          </a:xfrm>
        </p:spPr>
        <p:txBody>
          <a:bodyPr>
            <a:normAutofit fontScale="90000"/>
          </a:bodyPr>
          <a:lstStyle/>
          <a:p>
            <a:r>
              <a:rPr lang="en-US" dirty="0">
                <a:solidFill>
                  <a:srgbClr val="FF0000"/>
                </a:solidFill>
              </a:rPr>
              <a:t>King David – Part 2</a:t>
            </a:r>
            <a:endParaRPr lang="en-AU" dirty="0">
              <a:solidFill>
                <a:srgbClr val="FF0000"/>
              </a:solidFill>
            </a:endParaRPr>
          </a:p>
        </p:txBody>
      </p:sp>
      <p:sp>
        <p:nvSpPr>
          <p:cNvPr id="5" name="Content Placeholder 4">
            <a:extLst>
              <a:ext uri="{FF2B5EF4-FFF2-40B4-BE49-F238E27FC236}">
                <a16:creationId xmlns:a16="http://schemas.microsoft.com/office/drawing/2014/main" id="{DCB979C4-5F6F-41EF-6F44-CFB28207A098}"/>
              </a:ext>
            </a:extLst>
          </p:cNvPr>
          <p:cNvSpPr>
            <a:spLocks noGrp="1"/>
          </p:cNvSpPr>
          <p:nvPr>
            <p:ph idx="1"/>
          </p:nvPr>
        </p:nvSpPr>
        <p:spPr>
          <a:xfrm>
            <a:off x="838200" y="1020932"/>
            <a:ext cx="10515600" cy="5182664"/>
          </a:xfrm>
        </p:spPr>
        <p:txBody>
          <a:bodyPr>
            <a:normAutofit fontScale="92500" lnSpcReduction="20000"/>
          </a:bodyPr>
          <a:lstStyle/>
          <a:p>
            <a:r>
              <a:rPr lang="en-US" sz="2600" dirty="0"/>
              <a:t>The battle David had with Goliath was in the easy basket compared to other battles David was to face.</a:t>
            </a:r>
          </a:p>
          <a:p>
            <a:r>
              <a:rPr lang="en-US" sz="2600" dirty="0"/>
              <a:t>As mentioned before, our Father often removes 1 battle we are having from our lives when we 1</a:t>
            </a:r>
            <a:r>
              <a:rPr lang="en-US" sz="2600" baseline="30000" dirty="0"/>
              <a:t>st</a:t>
            </a:r>
            <a:r>
              <a:rPr lang="en-US" sz="2600" dirty="0"/>
              <a:t> believe…</a:t>
            </a:r>
          </a:p>
          <a:p>
            <a:r>
              <a:rPr lang="en-US" sz="2600" dirty="0"/>
              <a:t>David’s battles really begin upon his association with Saul. To makes matters a little more challenging David built a close relationship with Saul’s son Jonathan:</a:t>
            </a:r>
          </a:p>
          <a:p>
            <a:r>
              <a:rPr lang="en-US" sz="2600" dirty="0">
                <a:solidFill>
                  <a:srgbClr val="FFFF00"/>
                </a:solidFill>
              </a:rPr>
              <a:t>18 Now when he had finished speaking to Saul, the soul of Jonathan was knit to the soul of David, and Jonathan loved him as his own soul. </a:t>
            </a:r>
            <a:r>
              <a:rPr lang="en-US" sz="2600" baseline="30000" dirty="0">
                <a:solidFill>
                  <a:srgbClr val="FFFF00"/>
                </a:solidFill>
              </a:rPr>
              <a:t>2 </a:t>
            </a:r>
            <a:r>
              <a:rPr lang="en-US" sz="2600" dirty="0">
                <a:solidFill>
                  <a:srgbClr val="FFFF00"/>
                </a:solidFill>
              </a:rPr>
              <a:t>Saul took him that day, and would not let him go home to his father’s house anymore. </a:t>
            </a:r>
            <a:r>
              <a:rPr lang="en-US" sz="2600" baseline="30000" dirty="0">
                <a:solidFill>
                  <a:srgbClr val="FFFF00"/>
                </a:solidFill>
              </a:rPr>
              <a:t>3 </a:t>
            </a:r>
            <a:r>
              <a:rPr lang="en-US" sz="2600" dirty="0">
                <a:solidFill>
                  <a:srgbClr val="FFFF00"/>
                </a:solidFill>
              </a:rPr>
              <a:t>Then Jonathan and David made a covenant, because he loved him as his own soul. </a:t>
            </a:r>
            <a:r>
              <a:rPr lang="en-US" sz="2600" baseline="30000" dirty="0">
                <a:solidFill>
                  <a:srgbClr val="FFFF00"/>
                </a:solidFill>
              </a:rPr>
              <a:t>4 </a:t>
            </a:r>
            <a:r>
              <a:rPr lang="en-US" sz="2600" dirty="0">
                <a:solidFill>
                  <a:srgbClr val="FFFF00"/>
                </a:solidFill>
              </a:rPr>
              <a:t>And Jonathan took off the robe that </a:t>
            </a:r>
            <a:r>
              <a:rPr lang="en-US" sz="2600" i="1" dirty="0">
                <a:solidFill>
                  <a:srgbClr val="FFFF00"/>
                </a:solidFill>
              </a:rPr>
              <a:t>was</a:t>
            </a:r>
            <a:r>
              <a:rPr lang="en-US" sz="2600" dirty="0">
                <a:solidFill>
                  <a:srgbClr val="FFFF00"/>
                </a:solidFill>
              </a:rPr>
              <a:t> on him and gave it to David, with his armor, even to his sword and his bow and his belt. </a:t>
            </a:r>
            <a:r>
              <a:rPr lang="en-US" sz="2600" dirty="0"/>
              <a:t>1 Samuel 18:1-4</a:t>
            </a:r>
          </a:p>
          <a:p>
            <a:r>
              <a:rPr lang="en-US" sz="2600" dirty="0"/>
              <a:t>However, it wasn’t long before trouble was waiting at the door.</a:t>
            </a:r>
          </a:p>
          <a:p>
            <a:r>
              <a:rPr lang="en-US" sz="2600" dirty="0">
                <a:solidFill>
                  <a:srgbClr val="00B0F0"/>
                </a:solidFill>
              </a:rPr>
              <a:t>1 Samuel 18:5-9</a:t>
            </a:r>
          </a:p>
          <a:p>
            <a:r>
              <a:rPr lang="en-US" dirty="0"/>
              <a:t>Jealousy will send people into madness – evil spirit…</a:t>
            </a:r>
          </a:p>
          <a:p>
            <a:pPr marL="0" indent="0">
              <a:buNone/>
            </a:pPr>
            <a:r>
              <a:rPr lang="en-US" dirty="0">
                <a:solidFill>
                  <a:srgbClr val="00B0F0"/>
                </a:solidFill>
              </a:rPr>
              <a:t> </a:t>
            </a:r>
          </a:p>
          <a:p>
            <a:endParaRPr lang="en-AU" dirty="0">
              <a:solidFill>
                <a:srgbClr val="00B0F0"/>
              </a:solidFill>
            </a:endParaRPr>
          </a:p>
        </p:txBody>
      </p:sp>
    </p:spTree>
    <p:extLst>
      <p:ext uri="{BB962C8B-B14F-4D97-AF65-F5344CB8AC3E}">
        <p14:creationId xmlns:p14="http://schemas.microsoft.com/office/powerpoint/2010/main" val="29159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7F09-0D11-BC17-5ACD-23EC89964C23}"/>
              </a:ext>
            </a:extLst>
          </p:cNvPr>
          <p:cNvSpPr>
            <a:spLocks noGrp="1"/>
          </p:cNvSpPr>
          <p:nvPr>
            <p:ph type="title"/>
          </p:nvPr>
        </p:nvSpPr>
        <p:spPr>
          <a:xfrm>
            <a:off x="838200" y="365126"/>
            <a:ext cx="10515600" cy="407232"/>
          </a:xfrm>
        </p:spPr>
        <p:txBody>
          <a:bodyPr>
            <a:normAutofit fontScale="90000"/>
          </a:bodyPr>
          <a:lstStyle/>
          <a:p>
            <a:r>
              <a:rPr lang="en-US" dirty="0">
                <a:solidFill>
                  <a:srgbClr val="FF0000"/>
                </a:solidFill>
              </a:rPr>
              <a:t>King David – Part 2.</a:t>
            </a:r>
            <a:endParaRPr lang="en-AU" dirty="0">
              <a:solidFill>
                <a:srgbClr val="FF0000"/>
              </a:solidFill>
            </a:endParaRPr>
          </a:p>
        </p:txBody>
      </p:sp>
      <p:sp>
        <p:nvSpPr>
          <p:cNvPr id="3" name="Content Placeholder 2">
            <a:extLst>
              <a:ext uri="{FF2B5EF4-FFF2-40B4-BE49-F238E27FC236}">
                <a16:creationId xmlns:a16="http://schemas.microsoft.com/office/drawing/2014/main" id="{B0E1D4F0-1467-0115-CBBF-A84CD6CA3F1D}"/>
              </a:ext>
            </a:extLst>
          </p:cNvPr>
          <p:cNvSpPr>
            <a:spLocks noGrp="1"/>
          </p:cNvSpPr>
          <p:nvPr>
            <p:ph idx="1"/>
          </p:nvPr>
        </p:nvSpPr>
        <p:spPr>
          <a:xfrm>
            <a:off x="838200" y="932155"/>
            <a:ext cx="10515600" cy="5244808"/>
          </a:xfrm>
        </p:spPr>
        <p:txBody>
          <a:bodyPr>
            <a:normAutofit/>
          </a:bodyPr>
          <a:lstStyle/>
          <a:p>
            <a:r>
              <a:rPr lang="en-US" sz="2400" baseline="30000" dirty="0">
                <a:solidFill>
                  <a:srgbClr val="FFFF00"/>
                </a:solidFill>
              </a:rPr>
              <a:t>12 </a:t>
            </a:r>
            <a:r>
              <a:rPr lang="en-US" sz="2400" dirty="0">
                <a:solidFill>
                  <a:srgbClr val="FFFF00"/>
                </a:solidFill>
              </a:rPr>
              <a:t>Now Saul was </a:t>
            </a:r>
            <a:r>
              <a:rPr lang="en-US" sz="2400" dirty="0">
                <a:solidFill>
                  <a:srgbClr val="00B0F0"/>
                </a:solidFill>
              </a:rPr>
              <a:t>afraid</a:t>
            </a:r>
            <a:r>
              <a:rPr lang="en-US" sz="2400" dirty="0">
                <a:solidFill>
                  <a:srgbClr val="FFFF00"/>
                </a:solidFill>
              </a:rPr>
              <a:t> </a:t>
            </a:r>
            <a:r>
              <a:rPr lang="en-US" sz="2400" dirty="0">
                <a:solidFill>
                  <a:srgbClr val="92D050"/>
                </a:solidFill>
              </a:rPr>
              <a:t>[Yare </a:t>
            </a:r>
            <a:r>
              <a:rPr lang="he-IL" sz="2400" dirty="0">
                <a:solidFill>
                  <a:srgbClr val="92D050"/>
                </a:solidFill>
                <a:latin typeface="Arial" panose="020B0604020202020204" pitchFamily="34" charset="0"/>
                <a:cs typeface="Arial" panose="020B0604020202020204" pitchFamily="34" charset="0"/>
              </a:rPr>
              <a:t>יׇרֵא</a:t>
            </a:r>
            <a:r>
              <a:rPr lang="en-US" sz="2400" dirty="0">
                <a:solidFill>
                  <a:srgbClr val="92D050"/>
                </a:solidFill>
                <a:latin typeface="Arial" panose="020B0604020202020204" pitchFamily="34" charset="0"/>
                <a:cs typeface="Arial" panose="020B0604020202020204" pitchFamily="34" charset="0"/>
              </a:rPr>
              <a:t> = fear, awe, </a:t>
            </a:r>
            <a:r>
              <a:rPr lang="en-US" sz="2400" dirty="0">
                <a:latin typeface="Arial" panose="020B0604020202020204" pitchFamily="34" charset="0"/>
                <a:cs typeface="Arial" panose="020B0604020202020204" pitchFamily="34" charset="0"/>
              </a:rPr>
              <a:t>call to constant attention</a:t>
            </a:r>
            <a:r>
              <a:rPr lang="en-US" sz="2400" dirty="0">
                <a:solidFill>
                  <a:srgbClr val="FFFF00"/>
                </a:solidFill>
                <a:latin typeface="Arial" panose="020B0604020202020204" pitchFamily="34" charset="0"/>
                <a:cs typeface="Arial" panose="020B0604020202020204" pitchFamily="34" charset="0"/>
              </a:rPr>
              <a:t>]</a:t>
            </a:r>
            <a:r>
              <a:rPr lang="en-US" sz="2400" dirty="0">
                <a:solidFill>
                  <a:srgbClr val="FFFF00"/>
                </a:solidFill>
              </a:rPr>
              <a:t> of David, </a:t>
            </a:r>
            <a:r>
              <a:rPr lang="en-US" sz="2400" dirty="0">
                <a:solidFill>
                  <a:srgbClr val="00B0F0"/>
                </a:solidFill>
              </a:rPr>
              <a:t>because the </a:t>
            </a:r>
            <a:r>
              <a:rPr lang="en-US" sz="2400" cap="small" dirty="0">
                <a:solidFill>
                  <a:srgbClr val="00B0F0"/>
                </a:solidFill>
                <a:effectLst/>
              </a:rPr>
              <a:t>Lord</a:t>
            </a:r>
            <a:r>
              <a:rPr lang="en-US" sz="2400" dirty="0">
                <a:solidFill>
                  <a:srgbClr val="00B0F0"/>
                </a:solidFill>
              </a:rPr>
              <a:t> was with him</a:t>
            </a:r>
            <a:r>
              <a:rPr lang="en-US" sz="2400" dirty="0">
                <a:solidFill>
                  <a:srgbClr val="FFFF00"/>
                </a:solidFill>
              </a:rPr>
              <a:t>, but had departed from Saul. </a:t>
            </a:r>
            <a:r>
              <a:rPr lang="en-US" sz="2400" dirty="0"/>
              <a:t>1 Samuel 18:12</a:t>
            </a:r>
          </a:p>
          <a:p>
            <a:r>
              <a:rPr lang="en-US" sz="2400" dirty="0"/>
              <a:t>The situation doesn’t improve: David is constantly inside Saul’s head… in fact Saul tries various means of getting rid of him. After saying he would give Merab to David for a wife, he changed his mind, giving him Michal instead, thinking she would become a snare for him -</a:t>
            </a:r>
            <a:r>
              <a:rPr lang="en-US" sz="2400" dirty="0">
                <a:solidFill>
                  <a:srgbClr val="00B0F0"/>
                </a:solidFill>
              </a:rPr>
              <a:t>18:20-21.</a:t>
            </a:r>
          </a:p>
          <a:p>
            <a:r>
              <a:rPr lang="en-US" sz="2400" dirty="0"/>
              <a:t>More evil plans put into place: Let us read - </a:t>
            </a:r>
            <a:r>
              <a:rPr lang="en-US" sz="2400" dirty="0">
                <a:solidFill>
                  <a:srgbClr val="00B0F0"/>
                </a:solidFill>
              </a:rPr>
              <a:t>1 Samuel 18:22-30</a:t>
            </a:r>
          </a:p>
          <a:p>
            <a:r>
              <a:rPr lang="en-AU" sz="2400" dirty="0"/>
              <a:t>Deception – evil plans are founded in the lies of Satan…     </a:t>
            </a:r>
          </a:p>
          <a:p>
            <a:r>
              <a:rPr lang="en-AU" sz="2400" dirty="0">
                <a:solidFill>
                  <a:srgbClr val="FFFF00"/>
                </a:solidFill>
              </a:rPr>
              <a:t> </a:t>
            </a:r>
            <a:r>
              <a:rPr lang="en-US" sz="2400" baseline="30000" dirty="0">
                <a:solidFill>
                  <a:srgbClr val="FFFF00"/>
                </a:solidFill>
              </a:rPr>
              <a:t>44 </a:t>
            </a:r>
            <a:r>
              <a:rPr lang="en-US" sz="2400" dirty="0">
                <a:solidFill>
                  <a:srgbClr val="FFFF00"/>
                </a:solidFill>
              </a:rPr>
              <a:t>You are of </a:t>
            </a:r>
            <a:r>
              <a:rPr lang="en-US" sz="2400" i="1" dirty="0">
                <a:solidFill>
                  <a:srgbClr val="FFFF00"/>
                </a:solidFill>
              </a:rPr>
              <a:t>your</a:t>
            </a:r>
            <a:r>
              <a:rPr lang="en-US" sz="2400" dirty="0">
                <a:solidFill>
                  <a:srgbClr val="FFFF00"/>
                </a:solidFill>
              </a:rPr>
              <a:t> father the devil, and the desires of your father you want to do. He was a murderer from the beginning, and does not stand in the truth, because there is no truth in him. When he speaks a lie, he speaks from his own </a:t>
            </a:r>
            <a:r>
              <a:rPr lang="en-US" sz="2400" i="1" dirty="0">
                <a:solidFill>
                  <a:srgbClr val="FFFF00"/>
                </a:solidFill>
              </a:rPr>
              <a:t>resources,</a:t>
            </a:r>
            <a:r>
              <a:rPr lang="en-US" sz="2400" dirty="0">
                <a:solidFill>
                  <a:srgbClr val="FFFF00"/>
                </a:solidFill>
              </a:rPr>
              <a:t> for he is a liar and the father of it</a:t>
            </a:r>
            <a:r>
              <a:rPr lang="en-AU" sz="2400" dirty="0">
                <a:solidFill>
                  <a:srgbClr val="FFFF00"/>
                </a:solidFill>
              </a:rPr>
              <a:t>  </a:t>
            </a:r>
            <a:r>
              <a:rPr lang="en-US" sz="2400" dirty="0"/>
              <a:t>John 8:44</a:t>
            </a:r>
            <a:endParaRPr lang="en-AU" sz="2400" dirty="0"/>
          </a:p>
        </p:txBody>
      </p:sp>
    </p:spTree>
    <p:extLst>
      <p:ext uri="{BB962C8B-B14F-4D97-AF65-F5344CB8AC3E}">
        <p14:creationId xmlns:p14="http://schemas.microsoft.com/office/powerpoint/2010/main" val="83308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0972-ADAE-2A46-F725-50000BB229E7}"/>
              </a:ext>
            </a:extLst>
          </p:cNvPr>
          <p:cNvSpPr>
            <a:spLocks noGrp="1"/>
          </p:cNvSpPr>
          <p:nvPr>
            <p:ph type="title"/>
          </p:nvPr>
        </p:nvSpPr>
        <p:spPr>
          <a:xfrm>
            <a:off x="838200" y="365126"/>
            <a:ext cx="10515600" cy="424988"/>
          </a:xfrm>
        </p:spPr>
        <p:txBody>
          <a:bodyPr>
            <a:normAutofit fontScale="90000"/>
          </a:bodyPr>
          <a:lstStyle/>
          <a:p>
            <a:r>
              <a:rPr lang="en-US" dirty="0">
                <a:solidFill>
                  <a:srgbClr val="FF0000"/>
                </a:solidFill>
              </a:rPr>
              <a:t>King David – Part 2</a:t>
            </a:r>
            <a:endParaRPr lang="en-AU" dirty="0">
              <a:solidFill>
                <a:srgbClr val="FF0000"/>
              </a:solidFill>
            </a:endParaRPr>
          </a:p>
        </p:txBody>
      </p:sp>
      <p:sp>
        <p:nvSpPr>
          <p:cNvPr id="3" name="Content Placeholder 2">
            <a:extLst>
              <a:ext uri="{FF2B5EF4-FFF2-40B4-BE49-F238E27FC236}">
                <a16:creationId xmlns:a16="http://schemas.microsoft.com/office/drawing/2014/main" id="{94BBC515-4E9F-1447-2A87-ED7570CC61D8}"/>
              </a:ext>
            </a:extLst>
          </p:cNvPr>
          <p:cNvSpPr>
            <a:spLocks noGrp="1"/>
          </p:cNvSpPr>
          <p:nvPr>
            <p:ph idx="1"/>
          </p:nvPr>
        </p:nvSpPr>
        <p:spPr>
          <a:xfrm>
            <a:off x="838200" y="967666"/>
            <a:ext cx="10515600" cy="5209297"/>
          </a:xfrm>
        </p:spPr>
        <p:txBody>
          <a:bodyPr>
            <a:normAutofit fontScale="92500"/>
          </a:bodyPr>
          <a:lstStyle/>
          <a:p>
            <a:r>
              <a:rPr lang="en-US" sz="2400" dirty="0"/>
              <a:t>This </a:t>
            </a:r>
            <a:r>
              <a:rPr lang="en-US" sz="2400" dirty="0" err="1"/>
              <a:t>behaviour</a:t>
            </a:r>
            <a:r>
              <a:rPr lang="en-US" sz="2400" dirty="0"/>
              <a:t> is influenced by the fact God’s Spirit was withdrawn from Saul, leaving a vacancy for another dark spirit to enter. Had Saul been successful in Killing David, it would have changed the course of not only history, but the very promise of YHVH for a redeemer. Death would have been the victor – not life in </a:t>
            </a:r>
            <a:r>
              <a:rPr lang="en-US" sz="2400" dirty="0" err="1"/>
              <a:t>Yeshua</a:t>
            </a:r>
            <a:r>
              <a:rPr lang="en-US" sz="2400" dirty="0"/>
              <a:t>… </a:t>
            </a:r>
          </a:p>
          <a:p>
            <a:r>
              <a:rPr lang="en-US" sz="2400" dirty="0"/>
              <a:t>When someone is a person after God’s own heart, then the enemy will pull out all stops to destroy that person…</a:t>
            </a:r>
            <a:r>
              <a:rPr lang="en-AU" sz="2400" dirty="0"/>
              <a:t> remember that which is fought out in the physical is a picture of what is happening in the spiritual world.</a:t>
            </a:r>
          </a:p>
          <a:p>
            <a:r>
              <a:rPr lang="en-AU" sz="2400" dirty="0"/>
              <a:t>In these battles David had many ups and downs – he even had to pretend he was mad at one point. He battled against his own people, the hardest battles of all.</a:t>
            </a:r>
          </a:p>
          <a:p>
            <a:r>
              <a:rPr lang="en-AU" sz="2400" dirty="0"/>
              <a:t>I wonder why YHVH chose David to be the King of Israel – one reason:</a:t>
            </a:r>
            <a:r>
              <a:rPr lang="en-AU" sz="2400" dirty="0">
                <a:solidFill>
                  <a:srgbClr val="FFFF00"/>
                </a:solidFill>
              </a:rPr>
              <a:t> </a:t>
            </a:r>
            <a:r>
              <a:rPr lang="en-US" sz="2400" baseline="30000" dirty="0">
                <a:solidFill>
                  <a:srgbClr val="FFFF00"/>
                </a:solidFill>
              </a:rPr>
              <a:t>2 </a:t>
            </a:r>
            <a:r>
              <a:rPr lang="en-US" sz="2400" dirty="0">
                <a:solidFill>
                  <a:srgbClr val="FFFF00"/>
                </a:solidFill>
              </a:rPr>
              <a:t>Also, in time past, even when Saul was king, you </a:t>
            </a:r>
            <a:r>
              <a:rPr lang="en-US" sz="2400" i="1" dirty="0">
                <a:solidFill>
                  <a:srgbClr val="FFFF00"/>
                </a:solidFill>
              </a:rPr>
              <a:t>were</a:t>
            </a:r>
            <a:r>
              <a:rPr lang="en-US" sz="2400" dirty="0">
                <a:solidFill>
                  <a:srgbClr val="FFFF00"/>
                </a:solidFill>
              </a:rPr>
              <a:t> the one who led Israel out and brought them in; and the </a:t>
            </a:r>
            <a:r>
              <a:rPr lang="en-US" sz="2400" cap="small" dirty="0">
                <a:solidFill>
                  <a:srgbClr val="FFFF00"/>
                </a:solidFill>
                <a:effectLst/>
              </a:rPr>
              <a:t>Lord</a:t>
            </a:r>
            <a:r>
              <a:rPr lang="en-US" sz="2400" dirty="0">
                <a:solidFill>
                  <a:srgbClr val="FFFF00"/>
                </a:solidFill>
              </a:rPr>
              <a:t> your God said to you, ‘</a:t>
            </a:r>
            <a:r>
              <a:rPr lang="en-US" sz="2400" dirty="0">
                <a:solidFill>
                  <a:srgbClr val="00B0F0"/>
                </a:solidFill>
              </a:rPr>
              <a:t>You shall shepherd </a:t>
            </a:r>
            <a:r>
              <a:rPr lang="en-US" sz="2400" dirty="0">
                <a:solidFill>
                  <a:srgbClr val="FFFF00"/>
                </a:solidFill>
              </a:rPr>
              <a:t>My people Israel, and be </a:t>
            </a:r>
            <a:r>
              <a:rPr lang="en-US" sz="2400" dirty="0">
                <a:solidFill>
                  <a:srgbClr val="00B0F0"/>
                </a:solidFill>
              </a:rPr>
              <a:t>ruler over My people Israel</a:t>
            </a:r>
            <a:r>
              <a:rPr lang="en-US" sz="2400" dirty="0">
                <a:solidFill>
                  <a:srgbClr val="FFFF00"/>
                </a:solidFill>
              </a:rPr>
              <a:t>.’ </a:t>
            </a:r>
            <a:r>
              <a:rPr lang="en-US" sz="2400" baseline="30000" dirty="0">
                <a:solidFill>
                  <a:srgbClr val="FFFF00"/>
                </a:solidFill>
              </a:rPr>
              <a:t>3 </a:t>
            </a:r>
            <a:r>
              <a:rPr lang="en-US" sz="2400" dirty="0">
                <a:solidFill>
                  <a:srgbClr val="FFFF00"/>
                </a:solidFill>
              </a:rPr>
              <a:t>When all the elders of Israel came to the king at Hebron, David made a covenant with them in Hebron before </a:t>
            </a:r>
            <a:r>
              <a:rPr lang="en-US" sz="2400" i="1" cap="small" dirty="0">
                <a:solidFill>
                  <a:srgbClr val="FFFF00"/>
                </a:solidFill>
              </a:rPr>
              <a:t>YHVH</a:t>
            </a:r>
            <a:r>
              <a:rPr lang="en-US" sz="2400" dirty="0">
                <a:solidFill>
                  <a:srgbClr val="FFFF00"/>
                </a:solidFill>
              </a:rPr>
              <a:t>. </a:t>
            </a:r>
            <a:r>
              <a:rPr lang="en-US" sz="2400" dirty="0">
                <a:solidFill>
                  <a:srgbClr val="00B0F0"/>
                </a:solidFill>
              </a:rPr>
              <a:t>They anointed David king over Israel, </a:t>
            </a:r>
            <a:r>
              <a:rPr lang="en-US" sz="2400" dirty="0">
                <a:solidFill>
                  <a:srgbClr val="FFFF00"/>
                </a:solidFill>
              </a:rPr>
              <a:t>in keeping with the word </a:t>
            </a:r>
            <a:r>
              <a:rPr lang="en-US" sz="2400">
                <a:solidFill>
                  <a:srgbClr val="FFFF00"/>
                </a:solidFill>
              </a:rPr>
              <a:t>of </a:t>
            </a:r>
            <a:r>
              <a:rPr lang="en-US" sz="2400" i="1" cap="small">
                <a:solidFill>
                  <a:srgbClr val="FFFF00"/>
                </a:solidFill>
              </a:rPr>
              <a:t>YHVH</a:t>
            </a:r>
            <a:r>
              <a:rPr lang="en-US" sz="2400">
                <a:solidFill>
                  <a:srgbClr val="FFFF00"/>
                </a:solidFill>
              </a:rPr>
              <a:t> </a:t>
            </a:r>
            <a:r>
              <a:rPr lang="en-US" sz="2400" dirty="0">
                <a:solidFill>
                  <a:srgbClr val="FFFF00"/>
                </a:solidFill>
              </a:rPr>
              <a:t>by the hand of Samuel. ” </a:t>
            </a:r>
            <a:r>
              <a:rPr lang="en-US" sz="2400" dirty="0"/>
              <a:t>1 Chronicles 11:2</a:t>
            </a:r>
          </a:p>
          <a:p>
            <a:endParaRPr lang="en-US" sz="2400" dirty="0"/>
          </a:p>
        </p:txBody>
      </p:sp>
    </p:spTree>
    <p:extLst>
      <p:ext uri="{BB962C8B-B14F-4D97-AF65-F5344CB8AC3E}">
        <p14:creationId xmlns:p14="http://schemas.microsoft.com/office/powerpoint/2010/main" val="141311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EE439-CAA7-8FE8-D43F-BCD617080214}"/>
              </a:ext>
            </a:extLst>
          </p:cNvPr>
          <p:cNvSpPr>
            <a:spLocks noGrp="1"/>
          </p:cNvSpPr>
          <p:nvPr>
            <p:ph type="title"/>
          </p:nvPr>
        </p:nvSpPr>
        <p:spPr>
          <a:xfrm>
            <a:off x="838200" y="365126"/>
            <a:ext cx="10515600" cy="416110"/>
          </a:xfrm>
        </p:spPr>
        <p:txBody>
          <a:bodyPr>
            <a:normAutofit fontScale="90000"/>
          </a:bodyPr>
          <a:lstStyle/>
          <a:p>
            <a:r>
              <a:rPr lang="en-AU" dirty="0">
                <a:solidFill>
                  <a:srgbClr val="FF0000"/>
                </a:solidFill>
              </a:rPr>
              <a:t>King David – Part 2.</a:t>
            </a:r>
          </a:p>
        </p:txBody>
      </p:sp>
      <p:sp>
        <p:nvSpPr>
          <p:cNvPr id="3" name="Content Placeholder 2">
            <a:extLst>
              <a:ext uri="{FF2B5EF4-FFF2-40B4-BE49-F238E27FC236}">
                <a16:creationId xmlns:a16="http://schemas.microsoft.com/office/drawing/2014/main" id="{B281D0ED-EED9-D01D-52FD-3946A52BD412}"/>
              </a:ext>
            </a:extLst>
          </p:cNvPr>
          <p:cNvSpPr>
            <a:spLocks noGrp="1"/>
          </p:cNvSpPr>
          <p:nvPr>
            <p:ph idx="1"/>
          </p:nvPr>
        </p:nvSpPr>
        <p:spPr>
          <a:xfrm>
            <a:off x="838200" y="949911"/>
            <a:ext cx="10515600" cy="5227052"/>
          </a:xfrm>
        </p:spPr>
        <p:txBody>
          <a:bodyPr>
            <a:normAutofit/>
          </a:bodyPr>
          <a:lstStyle/>
          <a:p>
            <a:r>
              <a:rPr lang="en-AU" sz="2000" dirty="0">
                <a:solidFill>
                  <a:srgbClr val="00B0F0"/>
                </a:solidFill>
              </a:rPr>
              <a:t>Shepherd/</a:t>
            </a:r>
            <a:r>
              <a:rPr lang="en-AU" sz="2000" dirty="0" err="1">
                <a:solidFill>
                  <a:srgbClr val="00B0F0"/>
                </a:solidFill>
              </a:rPr>
              <a:t>Ra’ah</a:t>
            </a:r>
            <a:r>
              <a:rPr lang="en-AU" sz="2000" dirty="0">
                <a:solidFill>
                  <a:srgbClr val="00B0F0"/>
                </a:solidFill>
              </a:rPr>
              <a:t>  </a:t>
            </a:r>
            <a:r>
              <a:rPr lang="he-IL" sz="2000" dirty="0">
                <a:latin typeface="Arial" panose="020B0604020202020204" pitchFamily="34" charset="0"/>
                <a:cs typeface="Arial" panose="020B0604020202020204" pitchFamily="34" charset="0"/>
              </a:rPr>
              <a:t>רׇעׇה</a:t>
            </a:r>
            <a:r>
              <a:rPr lang="en-AU" sz="2000" dirty="0">
                <a:latin typeface="Arial" panose="020B0604020202020204" pitchFamily="34" charset="0"/>
                <a:cs typeface="Arial" panose="020B0604020202020204" pitchFamily="34" charset="0"/>
              </a:rPr>
              <a:t>  </a:t>
            </a:r>
            <a:r>
              <a:rPr lang="en-AU" sz="2000" dirty="0">
                <a:solidFill>
                  <a:srgbClr val="FFC000"/>
                </a:solidFill>
                <a:latin typeface="Arial" panose="020B0604020202020204" pitchFamily="34" charset="0"/>
                <a:cs typeface="Arial" panose="020B0604020202020204" pitchFamily="34" charset="0"/>
              </a:rPr>
              <a:t>Tend to, Satisfy need of, Pasture for flock, feed</a:t>
            </a:r>
            <a:r>
              <a:rPr lang="en-AU" sz="2000" dirty="0">
                <a:latin typeface="Arial" panose="020B0604020202020204" pitchFamily="34" charset="0"/>
                <a:cs typeface="Arial" panose="020B0604020202020204" pitchFamily="34" charset="0"/>
              </a:rPr>
              <a:t>… David as King was supposed to tend, feed, protect the people of Israel – God’s own flock! </a:t>
            </a:r>
          </a:p>
          <a:p>
            <a:r>
              <a:rPr lang="en-AU" sz="2000" dirty="0">
                <a:solidFill>
                  <a:srgbClr val="00B0F0"/>
                </a:solidFill>
                <a:latin typeface="Arial" panose="020B0604020202020204" pitchFamily="34" charset="0"/>
                <a:cs typeface="Arial" panose="020B0604020202020204" pitchFamily="34" charset="0"/>
              </a:rPr>
              <a:t>Ruler/</a:t>
            </a:r>
            <a:r>
              <a:rPr lang="en-AU" sz="2000" dirty="0" err="1">
                <a:solidFill>
                  <a:srgbClr val="00B0F0"/>
                </a:solidFill>
                <a:latin typeface="Arial" panose="020B0604020202020204" pitchFamily="34" charset="0"/>
                <a:cs typeface="Arial" panose="020B0604020202020204" pitchFamily="34" charset="0"/>
              </a:rPr>
              <a:t>Nagiyd</a:t>
            </a:r>
            <a:r>
              <a:rPr lang="en-AU" sz="2000" dirty="0">
                <a:solidFill>
                  <a:srgbClr val="00B0F0"/>
                </a:solidFill>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נ</a:t>
            </a:r>
            <a:r>
              <a:rPr lang="he-IL" sz="2000" dirty="0">
                <a:latin typeface="Arial" panose="020B0604020202020204" pitchFamily="34" charset="0"/>
                <a:cs typeface="Arial" panose="020B0604020202020204" pitchFamily="34" charset="0"/>
              </a:rPr>
              <a:t>ׇגׅיד</a:t>
            </a:r>
            <a:r>
              <a:rPr lang="en-AU" sz="2000" dirty="0">
                <a:latin typeface="Arial" panose="020B0604020202020204" pitchFamily="34" charset="0"/>
                <a:cs typeface="Arial" panose="020B0604020202020204" pitchFamily="34" charset="0"/>
              </a:rPr>
              <a:t>  The meaning of the root letters is: </a:t>
            </a:r>
            <a:r>
              <a:rPr lang="en-AU" sz="2000" dirty="0">
                <a:solidFill>
                  <a:srgbClr val="FFC000"/>
                </a:solidFill>
                <a:latin typeface="Arial" panose="020B0604020202020204" pitchFamily="34" charset="0"/>
                <a:cs typeface="Arial" panose="020B0604020202020204" pitchFamily="34" charset="0"/>
              </a:rPr>
              <a:t>Isolate, oppose. </a:t>
            </a:r>
            <a:r>
              <a:rPr lang="en-AU" sz="2000" dirty="0">
                <a:latin typeface="Arial" panose="020B0604020202020204" pitchFamily="34" charset="0"/>
                <a:cs typeface="Arial" panose="020B0604020202020204" pitchFamily="34" charset="0"/>
              </a:rPr>
              <a:t>Intriguing – as we are to be a Set Apart nation – So David’s job was to lead the nation to be a Set Apart nation…</a:t>
            </a:r>
          </a:p>
          <a:p>
            <a:r>
              <a:rPr lang="en-AU" sz="2000" dirty="0">
                <a:latin typeface="Arial" panose="020B0604020202020204" pitchFamily="34" charset="0"/>
                <a:cs typeface="Arial" panose="020B0604020202020204" pitchFamily="34" charset="0"/>
              </a:rPr>
              <a:t>David was anointed 3 times: 1</a:t>
            </a:r>
            <a:r>
              <a:rPr lang="en-AU" sz="2000" baseline="30000" dirty="0">
                <a:latin typeface="Arial" panose="020B0604020202020204" pitchFamily="34" charset="0"/>
                <a:cs typeface="Arial" panose="020B0604020202020204" pitchFamily="34" charset="0"/>
              </a:rPr>
              <a:t>st</a:t>
            </a:r>
            <a:r>
              <a:rPr lang="en-AU" sz="2000" dirty="0">
                <a:latin typeface="Arial" panose="020B0604020202020204" pitchFamily="34" charset="0"/>
                <a:cs typeface="Arial" panose="020B0604020202020204" pitchFamily="34" charset="0"/>
              </a:rPr>
              <a:t> Samuel, 2</a:t>
            </a:r>
            <a:r>
              <a:rPr lang="en-AU" sz="2000" baseline="30000" dirty="0">
                <a:latin typeface="Arial" panose="020B0604020202020204" pitchFamily="34" charset="0"/>
                <a:cs typeface="Arial" panose="020B0604020202020204" pitchFamily="34" charset="0"/>
              </a:rPr>
              <a:t>nd</a:t>
            </a:r>
            <a:r>
              <a:rPr lang="en-AU" sz="2000" dirty="0">
                <a:latin typeface="Arial" panose="020B0604020202020204" pitchFamily="34" charset="0"/>
                <a:cs typeface="Arial" panose="020B0604020202020204" pitchFamily="34" charset="0"/>
              </a:rPr>
              <a:t> Judah, </a:t>
            </a:r>
            <a:r>
              <a:rPr lang="en-AU" sz="2000" dirty="0">
                <a:solidFill>
                  <a:srgbClr val="FF0000"/>
                </a:solidFill>
                <a:latin typeface="Arial" panose="020B0604020202020204" pitchFamily="34" charset="0"/>
                <a:cs typeface="Arial" panose="020B0604020202020204" pitchFamily="34" charset="0"/>
              </a:rPr>
              <a:t>3</a:t>
            </a:r>
            <a:r>
              <a:rPr lang="en-AU" sz="2000" baseline="30000" dirty="0">
                <a:solidFill>
                  <a:srgbClr val="FF0000"/>
                </a:solidFill>
                <a:latin typeface="Arial" panose="020B0604020202020204" pitchFamily="34" charset="0"/>
                <a:cs typeface="Arial" panose="020B0604020202020204" pitchFamily="34" charset="0"/>
              </a:rPr>
              <a:t>rd</a:t>
            </a:r>
            <a:r>
              <a:rPr lang="en-AU" sz="2000" dirty="0">
                <a:solidFill>
                  <a:srgbClr val="FF0000"/>
                </a:solidFill>
                <a:latin typeface="Arial" panose="020B0604020202020204" pitchFamily="34" charset="0"/>
                <a:cs typeface="Arial" panose="020B0604020202020204" pitchFamily="34" charset="0"/>
              </a:rPr>
              <a:t> Israel. </a:t>
            </a:r>
            <a:r>
              <a:rPr lang="en-AU" sz="2000" dirty="0">
                <a:latin typeface="Arial" panose="020B0604020202020204" pitchFamily="34" charset="0"/>
                <a:cs typeface="Arial" panose="020B0604020202020204" pitchFamily="34" charset="0"/>
              </a:rPr>
              <a:t>Now consider this 3</a:t>
            </a:r>
            <a:r>
              <a:rPr lang="en-AU" sz="2000" baseline="30000" dirty="0">
                <a:latin typeface="Arial" panose="020B0604020202020204" pitchFamily="34" charset="0"/>
                <a:cs typeface="Arial" panose="020B0604020202020204" pitchFamily="34" charset="0"/>
              </a:rPr>
              <a:t>rd</a:t>
            </a:r>
            <a:r>
              <a:rPr lang="en-AU" sz="2000" dirty="0">
                <a:latin typeface="Arial" panose="020B0604020202020204" pitchFamily="34" charset="0"/>
                <a:cs typeface="Arial" panose="020B0604020202020204" pitchFamily="34" charset="0"/>
              </a:rPr>
              <a:t> anointing – The first coming of </a:t>
            </a:r>
            <a:r>
              <a:rPr lang="en-AU" sz="2000" dirty="0" err="1">
                <a:latin typeface="Arial" panose="020B0604020202020204" pitchFamily="34" charset="0"/>
                <a:cs typeface="Arial" panose="020B0604020202020204" pitchFamily="34" charset="0"/>
              </a:rPr>
              <a:t>Yeshua</a:t>
            </a:r>
            <a:r>
              <a:rPr lang="en-AU" sz="2000" dirty="0">
                <a:latin typeface="Arial" panose="020B0604020202020204" pitchFamily="34" charset="0"/>
                <a:cs typeface="Arial" panose="020B0604020202020204" pitchFamily="34" charset="0"/>
              </a:rPr>
              <a:t>: </a:t>
            </a:r>
            <a:r>
              <a:rPr lang="en-US" sz="2000" baseline="30000" dirty="0">
                <a:solidFill>
                  <a:srgbClr val="FFFF00"/>
                </a:solidFill>
              </a:rPr>
              <a:t>22 </a:t>
            </a:r>
            <a:r>
              <a:rPr lang="en-US" sz="2000" dirty="0">
                <a:solidFill>
                  <a:srgbClr val="FFFF00"/>
                </a:solidFill>
              </a:rPr>
              <a:t>And behold, a Canaanite woman from that district came out and started shouting, “Have mercy on me, </a:t>
            </a:r>
            <a:r>
              <a:rPr lang="en-US" sz="2000" dirty="0">
                <a:solidFill>
                  <a:srgbClr val="00B0F0"/>
                </a:solidFill>
              </a:rPr>
              <a:t>O Master, </a:t>
            </a:r>
            <a:r>
              <a:rPr lang="en-US" sz="2000" i="1" dirty="0">
                <a:solidFill>
                  <a:srgbClr val="00B0F0"/>
                </a:solidFill>
              </a:rPr>
              <a:t>Ben-David</a:t>
            </a:r>
            <a:r>
              <a:rPr lang="en-US" sz="2000" dirty="0">
                <a:solidFill>
                  <a:srgbClr val="00B0F0"/>
                </a:solidFill>
              </a:rPr>
              <a:t>! </a:t>
            </a:r>
            <a:r>
              <a:rPr lang="en-US" sz="2000" dirty="0">
                <a:solidFill>
                  <a:srgbClr val="FFFF00"/>
                </a:solidFill>
              </a:rPr>
              <a:t>My daughter is severely tormented by a demon.”</a:t>
            </a:r>
            <a:r>
              <a:rPr lang="en-US" sz="2000" baseline="30000" dirty="0">
                <a:solidFill>
                  <a:srgbClr val="FFFF00"/>
                </a:solidFill>
              </a:rPr>
              <a:t>23 </a:t>
            </a:r>
            <a:r>
              <a:rPr lang="en-US" sz="2000" dirty="0">
                <a:solidFill>
                  <a:srgbClr val="FFFF00"/>
                </a:solidFill>
              </a:rPr>
              <a:t>But He did not answer her a word. And when His disciples came, they were urging Him, saying, “Send her away, because she keeps shouting at us.”</a:t>
            </a:r>
            <a:r>
              <a:rPr lang="en-US" sz="2000" baseline="30000" dirty="0">
                <a:solidFill>
                  <a:srgbClr val="FFFF00"/>
                </a:solidFill>
              </a:rPr>
              <a:t>24 </a:t>
            </a:r>
            <a:r>
              <a:rPr lang="en-US" sz="2000" dirty="0">
                <a:solidFill>
                  <a:srgbClr val="FFFF00"/>
                </a:solidFill>
              </a:rPr>
              <a:t>But He responded,</a:t>
            </a:r>
            <a:r>
              <a:rPr lang="en-US" sz="2000" dirty="0">
                <a:solidFill>
                  <a:srgbClr val="00B0F0"/>
                </a:solidFill>
              </a:rPr>
              <a:t> “I was sent only to the lost sheep of the house of Israel.”</a:t>
            </a:r>
            <a:r>
              <a:rPr lang="en-US" sz="2000" baseline="30000" dirty="0">
                <a:solidFill>
                  <a:srgbClr val="FFFF00"/>
                </a:solidFill>
              </a:rPr>
              <a:t>25 </a:t>
            </a:r>
            <a:r>
              <a:rPr lang="en-US" sz="2000" dirty="0">
                <a:solidFill>
                  <a:srgbClr val="FFFF00"/>
                </a:solidFill>
              </a:rPr>
              <a:t>So she came and got down on her knees before Him, saying, “Master, help me!”</a:t>
            </a:r>
            <a:r>
              <a:rPr lang="en-US" sz="2000" baseline="30000" dirty="0">
                <a:solidFill>
                  <a:srgbClr val="FFFF00"/>
                </a:solidFill>
              </a:rPr>
              <a:t>26 </a:t>
            </a:r>
            <a:r>
              <a:rPr lang="en-US" sz="2000" dirty="0">
                <a:solidFill>
                  <a:srgbClr val="FFFF00"/>
                </a:solidFill>
              </a:rPr>
              <a:t>And answering, He said, “It’s not right to take the children’s bread and throw it to the dogs.”</a:t>
            </a:r>
            <a:r>
              <a:rPr lang="en-US" sz="2000" baseline="30000" dirty="0">
                <a:solidFill>
                  <a:srgbClr val="FFFF00"/>
                </a:solidFill>
              </a:rPr>
              <a:t>27 </a:t>
            </a:r>
            <a:r>
              <a:rPr lang="en-US" sz="2000" dirty="0">
                <a:solidFill>
                  <a:srgbClr val="FFFF00"/>
                </a:solidFill>
              </a:rPr>
              <a:t>But she said, “Yes, Master, but even the dogs eat the crumbs that fall from their masters’ table.”</a:t>
            </a:r>
            <a:r>
              <a:rPr lang="en-US" sz="2000" baseline="30000" dirty="0">
                <a:solidFill>
                  <a:srgbClr val="FFFF00"/>
                </a:solidFill>
              </a:rPr>
              <a:t>28 </a:t>
            </a:r>
            <a:r>
              <a:rPr lang="en-US" sz="2000" dirty="0">
                <a:solidFill>
                  <a:srgbClr val="FFFF00"/>
                </a:solidFill>
              </a:rPr>
              <a:t>Then answering, </a:t>
            </a:r>
            <a:r>
              <a:rPr lang="en-US" sz="2000" i="1" dirty="0" err="1">
                <a:solidFill>
                  <a:srgbClr val="FFFF00"/>
                </a:solidFill>
              </a:rPr>
              <a:t>Yeshua</a:t>
            </a:r>
            <a:r>
              <a:rPr lang="en-US" sz="2000" dirty="0">
                <a:solidFill>
                  <a:srgbClr val="FFFF00"/>
                </a:solidFill>
              </a:rPr>
              <a:t> said to her, “O woman, great is your faith! Let it be done for you as you wish.” And her daughter was healed in that very hour.  </a:t>
            </a:r>
            <a:r>
              <a:rPr lang="en-US" sz="2000" dirty="0"/>
              <a:t>Matthew 15:22-28</a:t>
            </a:r>
          </a:p>
          <a:p>
            <a:endParaRPr lang="en-AU" sz="2400" dirty="0">
              <a:latin typeface="Arial" panose="020B0604020202020204" pitchFamily="34" charset="0"/>
              <a:cs typeface="Arial" panose="020B0604020202020204" pitchFamily="34" charset="0"/>
            </a:endParaRPr>
          </a:p>
          <a:p>
            <a:endParaRPr lang="en-AU" sz="2400" dirty="0">
              <a:latin typeface="Arial" panose="020B0604020202020204" pitchFamily="34" charset="0"/>
              <a:cs typeface="Arial" panose="020B0604020202020204" pitchFamily="34" charset="0"/>
            </a:endParaRP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3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31E2-B3F6-0160-FB81-A6F86BB57CB3}"/>
              </a:ext>
            </a:extLst>
          </p:cNvPr>
          <p:cNvSpPr>
            <a:spLocks noGrp="1"/>
          </p:cNvSpPr>
          <p:nvPr>
            <p:ph type="title"/>
          </p:nvPr>
        </p:nvSpPr>
        <p:spPr>
          <a:xfrm>
            <a:off x="838200" y="365126"/>
            <a:ext cx="10515600" cy="424988"/>
          </a:xfrm>
        </p:spPr>
        <p:txBody>
          <a:bodyPr>
            <a:normAutofit fontScale="90000"/>
          </a:bodyPr>
          <a:lstStyle/>
          <a:p>
            <a:r>
              <a:rPr lang="en-AU" dirty="0">
                <a:solidFill>
                  <a:srgbClr val="FF0000"/>
                </a:solidFill>
              </a:rPr>
              <a:t>King David – Part 2.</a:t>
            </a:r>
          </a:p>
        </p:txBody>
      </p:sp>
      <p:sp>
        <p:nvSpPr>
          <p:cNvPr id="3" name="Content Placeholder 2">
            <a:extLst>
              <a:ext uri="{FF2B5EF4-FFF2-40B4-BE49-F238E27FC236}">
                <a16:creationId xmlns:a16="http://schemas.microsoft.com/office/drawing/2014/main" id="{1DF43FE0-D31F-CBA0-EC4E-85109DF11389}"/>
              </a:ext>
            </a:extLst>
          </p:cNvPr>
          <p:cNvSpPr>
            <a:spLocks noGrp="1"/>
          </p:cNvSpPr>
          <p:nvPr>
            <p:ph idx="1"/>
          </p:nvPr>
        </p:nvSpPr>
        <p:spPr>
          <a:xfrm>
            <a:off x="838200" y="941033"/>
            <a:ext cx="10515600" cy="5235930"/>
          </a:xfrm>
        </p:spPr>
        <p:txBody>
          <a:bodyPr>
            <a:normAutofit lnSpcReduction="10000"/>
          </a:bodyPr>
          <a:lstStyle/>
          <a:p>
            <a:r>
              <a:rPr lang="en-AU" sz="2400" dirty="0" err="1"/>
              <a:t>Yeshua</a:t>
            </a:r>
            <a:r>
              <a:rPr lang="en-AU" sz="2400" dirty="0"/>
              <a:t> is The Messiah – Mashiach/anointed </a:t>
            </a:r>
            <a:r>
              <a:rPr lang="en-AU" sz="2400" dirty="0">
                <a:solidFill>
                  <a:srgbClr val="00B0F0"/>
                </a:solidFill>
              </a:rPr>
              <a:t>[Separated out for service] </a:t>
            </a:r>
            <a:r>
              <a:rPr lang="en-AU" sz="2400" dirty="0"/>
              <a:t>to be the King, High Priest and Saviour of Israel – the whole house of Israel.</a:t>
            </a:r>
          </a:p>
          <a:p>
            <a:r>
              <a:rPr lang="en-AU" sz="2400" dirty="0"/>
              <a:t>Yet there are many in the house of Israel or claim to be in the house, that have yet to accept this and actually anoint Him as their King…</a:t>
            </a:r>
          </a:p>
          <a:p>
            <a:r>
              <a:rPr lang="en-AU" sz="2400" dirty="0"/>
              <a:t>YHVH has anointed Him, but what about the people – and who is going to do everything possible to muddy the waters and try and disrupt the people from accepting </a:t>
            </a:r>
            <a:r>
              <a:rPr lang="en-AU" sz="2400" dirty="0" err="1"/>
              <a:t>Yeshua</a:t>
            </a:r>
            <a:r>
              <a:rPr lang="en-AU" sz="2400" dirty="0"/>
              <a:t> as King.</a:t>
            </a:r>
          </a:p>
          <a:p>
            <a:r>
              <a:rPr lang="en-AU" sz="2400" dirty="0"/>
              <a:t>For us the life of David teaches us a few things:</a:t>
            </a:r>
          </a:p>
          <a:p>
            <a:r>
              <a:rPr lang="en-AU" sz="2400" dirty="0"/>
              <a:t>Life is a battle even for those who are after God’s own heart.</a:t>
            </a:r>
          </a:p>
          <a:p>
            <a:r>
              <a:rPr lang="en-AU" sz="2400" dirty="0"/>
              <a:t>There is a spiritual battle happening as well as a physical battle.</a:t>
            </a:r>
          </a:p>
          <a:p>
            <a:r>
              <a:rPr lang="en-AU" sz="2400" dirty="0"/>
              <a:t>Fortunately there is no battle between our Father and Satan – that has been won, and was always a one sided battle, with some twists and turns.</a:t>
            </a:r>
          </a:p>
          <a:p>
            <a:r>
              <a:rPr lang="en-AU" sz="2400" dirty="0"/>
              <a:t>We need to understand this, and recognise there are no politics in this space – people play politics – YHVH doesn’t.</a:t>
            </a:r>
          </a:p>
          <a:p>
            <a:endParaRPr lang="en-AU" sz="2400" dirty="0"/>
          </a:p>
        </p:txBody>
      </p:sp>
    </p:spTree>
    <p:extLst>
      <p:ext uri="{BB962C8B-B14F-4D97-AF65-F5344CB8AC3E}">
        <p14:creationId xmlns:p14="http://schemas.microsoft.com/office/powerpoint/2010/main" val="282773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8A96-EA3B-AC76-DCB9-F4CA63F9C1E9}"/>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King David – Part 2.</a:t>
            </a:r>
          </a:p>
        </p:txBody>
      </p:sp>
      <p:sp>
        <p:nvSpPr>
          <p:cNvPr id="3" name="Content Placeholder 2">
            <a:extLst>
              <a:ext uri="{FF2B5EF4-FFF2-40B4-BE49-F238E27FC236}">
                <a16:creationId xmlns:a16="http://schemas.microsoft.com/office/drawing/2014/main" id="{E1A88CC3-E9C5-EA53-4379-A2C865D116AA}"/>
              </a:ext>
            </a:extLst>
          </p:cNvPr>
          <p:cNvSpPr>
            <a:spLocks noGrp="1"/>
          </p:cNvSpPr>
          <p:nvPr>
            <p:ph idx="1"/>
          </p:nvPr>
        </p:nvSpPr>
        <p:spPr>
          <a:xfrm>
            <a:off x="838200" y="941033"/>
            <a:ext cx="10515600" cy="5235930"/>
          </a:xfrm>
        </p:spPr>
        <p:txBody>
          <a:bodyPr>
            <a:normAutofit fontScale="85000" lnSpcReduction="10000"/>
          </a:bodyPr>
          <a:lstStyle/>
          <a:p>
            <a:r>
              <a:rPr lang="en-AU" sz="2400" dirty="0" err="1"/>
              <a:t>Yeshua</a:t>
            </a:r>
            <a:r>
              <a:rPr lang="en-AU" sz="2400" dirty="0"/>
              <a:t> is:</a:t>
            </a:r>
          </a:p>
          <a:p>
            <a:r>
              <a:rPr lang="en-US" sz="2400" baseline="30000" dirty="0">
                <a:solidFill>
                  <a:srgbClr val="FFFF00"/>
                </a:solidFill>
              </a:rPr>
              <a:t>14 </a:t>
            </a:r>
            <a:r>
              <a:rPr lang="en-US" sz="2400" dirty="0">
                <a:solidFill>
                  <a:srgbClr val="FFFF00"/>
                </a:solidFill>
              </a:rPr>
              <a:t>They will make war against the Lamb, and the Lamb will overcome them—because </a:t>
            </a:r>
            <a:r>
              <a:rPr lang="en-US" sz="2400" dirty="0">
                <a:solidFill>
                  <a:srgbClr val="00B0F0"/>
                </a:solidFill>
              </a:rPr>
              <a:t>He is Lord of lords and King of kings, </a:t>
            </a:r>
            <a:r>
              <a:rPr lang="en-US" sz="2400" dirty="0">
                <a:solidFill>
                  <a:srgbClr val="FFFF00"/>
                </a:solidFill>
              </a:rPr>
              <a:t>and those with Him are called and chosen and faithful.”  </a:t>
            </a:r>
            <a:r>
              <a:rPr lang="en-US" sz="2400" dirty="0"/>
              <a:t>Revelation 17:14</a:t>
            </a:r>
          </a:p>
          <a:p>
            <a:r>
              <a:rPr lang="en-US" sz="2400" baseline="30000" dirty="0">
                <a:solidFill>
                  <a:srgbClr val="FFFF00"/>
                </a:solidFill>
              </a:rPr>
              <a:t> 11 </a:t>
            </a:r>
            <a:r>
              <a:rPr lang="en-US" sz="2400" dirty="0">
                <a:solidFill>
                  <a:srgbClr val="FFFF00"/>
                </a:solidFill>
              </a:rPr>
              <a:t>Now I saw heaven opened, and behold, a white horse. And He who sat on him </a:t>
            </a:r>
            <a:r>
              <a:rPr lang="en-US" sz="2400" i="1" dirty="0">
                <a:solidFill>
                  <a:srgbClr val="FFFF00"/>
                </a:solidFill>
              </a:rPr>
              <a:t>was</a:t>
            </a:r>
            <a:r>
              <a:rPr lang="en-US" sz="2400" dirty="0">
                <a:solidFill>
                  <a:srgbClr val="FFFF00"/>
                </a:solidFill>
              </a:rPr>
              <a:t> called Faithful and True, and in righteousness He judges and makes war. </a:t>
            </a:r>
            <a:r>
              <a:rPr lang="en-US" sz="2400" baseline="30000" dirty="0">
                <a:solidFill>
                  <a:srgbClr val="FFFF00"/>
                </a:solidFill>
              </a:rPr>
              <a:t>12 </a:t>
            </a:r>
            <a:r>
              <a:rPr lang="en-US" sz="2400" dirty="0">
                <a:solidFill>
                  <a:srgbClr val="FFFF00"/>
                </a:solidFill>
              </a:rPr>
              <a:t>His eyes </a:t>
            </a:r>
            <a:r>
              <a:rPr lang="en-US" sz="2400" i="1" dirty="0">
                <a:solidFill>
                  <a:srgbClr val="FFFF00"/>
                </a:solidFill>
              </a:rPr>
              <a:t>were</a:t>
            </a:r>
            <a:r>
              <a:rPr lang="en-US" sz="2400" dirty="0">
                <a:solidFill>
                  <a:srgbClr val="FFFF00"/>
                </a:solidFill>
              </a:rPr>
              <a:t> like a flame of fire, and on His head </a:t>
            </a:r>
            <a:r>
              <a:rPr lang="en-US" sz="2400" i="1" dirty="0">
                <a:solidFill>
                  <a:srgbClr val="FFFF00"/>
                </a:solidFill>
              </a:rPr>
              <a:t>were</a:t>
            </a:r>
            <a:r>
              <a:rPr lang="en-US" sz="2400" dirty="0">
                <a:solidFill>
                  <a:srgbClr val="FFFF00"/>
                </a:solidFill>
              </a:rPr>
              <a:t> many crowns. He had a name written that no one knew except Himself. </a:t>
            </a:r>
            <a:r>
              <a:rPr lang="en-US" sz="2400" baseline="30000" dirty="0">
                <a:solidFill>
                  <a:srgbClr val="FFFF00"/>
                </a:solidFill>
              </a:rPr>
              <a:t>13 </a:t>
            </a:r>
            <a:r>
              <a:rPr lang="en-US" sz="2400" dirty="0">
                <a:solidFill>
                  <a:srgbClr val="FFFF00"/>
                </a:solidFill>
              </a:rPr>
              <a:t>He </a:t>
            </a:r>
            <a:r>
              <a:rPr lang="en-US" sz="2400" i="1" dirty="0">
                <a:solidFill>
                  <a:srgbClr val="FFFF00"/>
                </a:solidFill>
              </a:rPr>
              <a:t>was</a:t>
            </a:r>
            <a:r>
              <a:rPr lang="en-US" sz="2400" dirty="0">
                <a:solidFill>
                  <a:srgbClr val="FFFF00"/>
                </a:solidFill>
              </a:rPr>
              <a:t> clothed with a robe dipped in blood, and His name is called The Word of God. </a:t>
            </a:r>
            <a:r>
              <a:rPr lang="en-US" sz="2400" baseline="30000" dirty="0">
                <a:solidFill>
                  <a:srgbClr val="FFFF00"/>
                </a:solidFill>
              </a:rPr>
              <a:t>14 </a:t>
            </a:r>
            <a:r>
              <a:rPr lang="en-US" sz="2400" dirty="0">
                <a:solidFill>
                  <a:srgbClr val="FFFF00"/>
                </a:solidFill>
              </a:rPr>
              <a:t>And the armies in heaven, clothed in fine linen, white and clean, followed Him on white horses. </a:t>
            </a:r>
            <a:r>
              <a:rPr lang="en-US" sz="2400" baseline="30000" dirty="0">
                <a:solidFill>
                  <a:srgbClr val="FFFF00"/>
                </a:solidFill>
              </a:rPr>
              <a:t>15 </a:t>
            </a:r>
            <a:r>
              <a:rPr lang="en-US" sz="2400" dirty="0">
                <a:solidFill>
                  <a:srgbClr val="FFFF00"/>
                </a:solidFill>
              </a:rPr>
              <a:t>Now out of His mouth goes a sharp sword, that with it He should strike the nations. And He Himself will rule them with a rod of iron. He Himself treads the winepress of the fierceness and wrath of Almighty God. </a:t>
            </a:r>
            <a:r>
              <a:rPr lang="en-US" sz="2400" baseline="30000" dirty="0">
                <a:solidFill>
                  <a:srgbClr val="FFFF00"/>
                </a:solidFill>
              </a:rPr>
              <a:t>16 </a:t>
            </a:r>
            <a:r>
              <a:rPr lang="en-US" sz="2400" dirty="0">
                <a:solidFill>
                  <a:srgbClr val="FFFF00"/>
                </a:solidFill>
              </a:rPr>
              <a:t>And He has on </a:t>
            </a:r>
            <a:r>
              <a:rPr lang="en-US" sz="2400" i="1" dirty="0">
                <a:solidFill>
                  <a:srgbClr val="FFFF00"/>
                </a:solidFill>
              </a:rPr>
              <a:t>His</a:t>
            </a:r>
            <a:r>
              <a:rPr lang="en-US" sz="2400" dirty="0">
                <a:solidFill>
                  <a:srgbClr val="FFFF00"/>
                </a:solidFill>
              </a:rPr>
              <a:t> robe and on His thigh a name written: </a:t>
            </a:r>
            <a:r>
              <a:rPr lang="en-US" sz="2400" dirty="0">
                <a:solidFill>
                  <a:srgbClr val="00B0F0"/>
                </a:solidFill>
              </a:rPr>
              <a:t>KING OF KINGS AND LORD OF LORDS. </a:t>
            </a:r>
            <a:r>
              <a:rPr lang="en-US" sz="2400" dirty="0"/>
              <a:t>Revelation 19:11-16</a:t>
            </a:r>
          </a:p>
          <a:p>
            <a:r>
              <a:rPr lang="en-US" sz="2400" baseline="30000" dirty="0">
                <a:solidFill>
                  <a:srgbClr val="FFFF00"/>
                </a:solidFill>
              </a:rPr>
              <a:t>10 </a:t>
            </a:r>
            <a:r>
              <a:rPr lang="en-US" sz="2400" dirty="0">
                <a:solidFill>
                  <a:srgbClr val="FFFF00"/>
                </a:solidFill>
              </a:rPr>
              <a:t>Finally, be strong in the Lord and in His mighty power. </a:t>
            </a:r>
            <a:r>
              <a:rPr lang="en-US" sz="2400" baseline="30000" dirty="0">
                <a:solidFill>
                  <a:srgbClr val="FFFF00"/>
                </a:solidFill>
              </a:rPr>
              <a:t>11 </a:t>
            </a:r>
            <a:r>
              <a:rPr lang="en-US" sz="2400" dirty="0">
                <a:solidFill>
                  <a:srgbClr val="FFFF00"/>
                </a:solidFill>
              </a:rPr>
              <a:t>Put on the full armor of God, so that you are able to stand against the schemes of the devil. </a:t>
            </a:r>
            <a:r>
              <a:rPr lang="en-US" sz="2400" baseline="30000" dirty="0">
                <a:solidFill>
                  <a:srgbClr val="FFFF00"/>
                </a:solidFill>
              </a:rPr>
              <a:t>12 </a:t>
            </a:r>
            <a:r>
              <a:rPr lang="en-US" sz="2400" dirty="0">
                <a:solidFill>
                  <a:srgbClr val="FFFF00"/>
                </a:solidFill>
              </a:rPr>
              <a:t>For </a:t>
            </a:r>
            <a:r>
              <a:rPr lang="en-US" sz="2400" dirty="0">
                <a:solidFill>
                  <a:srgbClr val="FF0000"/>
                </a:solidFill>
              </a:rPr>
              <a:t>our struggle </a:t>
            </a:r>
            <a:r>
              <a:rPr lang="en-US" sz="2400" dirty="0">
                <a:solidFill>
                  <a:srgbClr val="FFFF00"/>
                </a:solidFill>
              </a:rPr>
              <a:t>is not against flesh and blood, but against the rulers, against the powers, against the worldly forces of this darkness, and against the spiritual forces of wickedness in the heavenly places. </a:t>
            </a:r>
            <a:r>
              <a:rPr lang="en-US" sz="2400" baseline="30000" dirty="0">
                <a:solidFill>
                  <a:srgbClr val="FFFF00"/>
                </a:solidFill>
              </a:rPr>
              <a:t>13 </a:t>
            </a:r>
            <a:r>
              <a:rPr lang="en-US" sz="2400" dirty="0">
                <a:solidFill>
                  <a:srgbClr val="FFFF00"/>
                </a:solidFill>
              </a:rPr>
              <a:t>Therefore, take up the full armor of God, so that you may be able to resist when the times are evil, and after you have done everything, to stand firm.  </a:t>
            </a:r>
            <a:r>
              <a:rPr lang="en-US" sz="2400" dirty="0"/>
              <a:t>Ephesians 6:10-13</a:t>
            </a:r>
          </a:p>
          <a:p>
            <a:r>
              <a:rPr lang="en-US" sz="2400" dirty="0"/>
              <a:t>There is no God like our God…</a:t>
            </a:r>
          </a:p>
          <a:p>
            <a:endParaRPr lang="en-US" dirty="0"/>
          </a:p>
          <a:p>
            <a:endParaRPr lang="en-AU" dirty="0"/>
          </a:p>
        </p:txBody>
      </p:sp>
    </p:spTree>
    <p:extLst>
      <p:ext uri="{BB962C8B-B14F-4D97-AF65-F5344CB8AC3E}">
        <p14:creationId xmlns:p14="http://schemas.microsoft.com/office/powerpoint/2010/main" val="34715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1527</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King David – Part 2</vt:lpstr>
      <vt:lpstr>King David – Part 2.</vt:lpstr>
      <vt:lpstr>King David – Part 2</vt:lpstr>
      <vt:lpstr>King David – Part 2.</vt:lpstr>
      <vt:lpstr>King David – Part 2.</vt:lpstr>
      <vt:lpstr>King David – Part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David – Part 2</dc:title>
  <dc:creator>Philip Hammond</dc:creator>
  <cp:lastModifiedBy>Philip Hammond</cp:lastModifiedBy>
  <cp:revision>5</cp:revision>
  <dcterms:created xsi:type="dcterms:W3CDTF">2022-12-26T23:00:37Z</dcterms:created>
  <dcterms:modified xsi:type="dcterms:W3CDTF">2022-12-30T22:29:39Z</dcterms:modified>
</cp:coreProperties>
</file>