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7" d="100"/>
          <a:sy n="107" d="100"/>
        </p:scale>
        <p:origin x="75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362A4C5-AFE4-44F7-B493-894AA9DFAE7B}" type="datetimeFigureOut">
              <a:rPr lang="en-AU" smtClean="0"/>
              <a:t>22/12/2022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53A12CF-8E5F-43F0-9EBD-99B8DF0B2C8E}" type="slidenum">
              <a:rPr lang="en-AU" smtClean="0"/>
              <a:t>‹#›</a:t>
            </a:fld>
            <a:endParaRPr lang="en-AU"/>
          </a:p>
        </p:txBody>
      </p:sp>
    </p:spTree>
    <p:extLst>
      <p:ext uri="{BB962C8B-B14F-4D97-AF65-F5344CB8AC3E}">
        <p14:creationId xmlns:p14="http://schemas.microsoft.com/office/powerpoint/2010/main" val="2248081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62A4C5-AFE4-44F7-B493-894AA9DFAE7B}" type="datetimeFigureOut">
              <a:rPr lang="en-AU" smtClean="0"/>
              <a:t>22/12/2022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53A12CF-8E5F-43F0-9EBD-99B8DF0B2C8E}" type="slidenum">
              <a:rPr lang="en-AU" smtClean="0"/>
              <a:t>‹#›</a:t>
            </a:fld>
            <a:endParaRPr lang="en-AU"/>
          </a:p>
        </p:txBody>
      </p:sp>
    </p:spTree>
    <p:extLst>
      <p:ext uri="{BB962C8B-B14F-4D97-AF65-F5344CB8AC3E}">
        <p14:creationId xmlns:p14="http://schemas.microsoft.com/office/powerpoint/2010/main" val="3696543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62A4C5-AFE4-44F7-B493-894AA9DFAE7B}" type="datetimeFigureOut">
              <a:rPr lang="en-AU" smtClean="0"/>
              <a:t>22/12/2022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53A12CF-8E5F-43F0-9EBD-99B8DF0B2C8E}" type="slidenum">
              <a:rPr lang="en-AU" smtClean="0"/>
              <a:t>‹#›</a:t>
            </a:fld>
            <a:endParaRPr lang="en-AU"/>
          </a:p>
        </p:txBody>
      </p:sp>
    </p:spTree>
    <p:extLst>
      <p:ext uri="{BB962C8B-B14F-4D97-AF65-F5344CB8AC3E}">
        <p14:creationId xmlns:p14="http://schemas.microsoft.com/office/powerpoint/2010/main" val="2540003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62A4C5-AFE4-44F7-B493-894AA9DFAE7B}" type="datetimeFigureOut">
              <a:rPr lang="en-AU" smtClean="0"/>
              <a:t>22/12/2022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53A12CF-8E5F-43F0-9EBD-99B8DF0B2C8E}" type="slidenum">
              <a:rPr lang="en-AU" smtClean="0"/>
              <a:t>‹#›</a:t>
            </a:fld>
            <a:endParaRPr lang="en-AU"/>
          </a:p>
        </p:txBody>
      </p:sp>
    </p:spTree>
    <p:extLst>
      <p:ext uri="{BB962C8B-B14F-4D97-AF65-F5344CB8AC3E}">
        <p14:creationId xmlns:p14="http://schemas.microsoft.com/office/powerpoint/2010/main" val="3919914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62A4C5-AFE4-44F7-B493-894AA9DFAE7B}" type="datetimeFigureOut">
              <a:rPr lang="en-AU" smtClean="0"/>
              <a:t>22/12/2022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53A12CF-8E5F-43F0-9EBD-99B8DF0B2C8E}" type="slidenum">
              <a:rPr lang="en-AU" smtClean="0"/>
              <a:t>‹#›</a:t>
            </a:fld>
            <a:endParaRPr lang="en-AU"/>
          </a:p>
        </p:txBody>
      </p:sp>
    </p:spTree>
    <p:extLst>
      <p:ext uri="{BB962C8B-B14F-4D97-AF65-F5344CB8AC3E}">
        <p14:creationId xmlns:p14="http://schemas.microsoft.com/office/powerpoint/2010/main" val="532597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362A4C5-AFE4-44F7-B493-894AA9DFAE7B}" type="datetimeFigureOut">
              <a:rPr lang="en-AU" smtClean="0"/>
              <a:t>22/12/2022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53A12CF-8E5F-43F0-9EBD-99B8DF0B2C8E}" type="slidenum">
              <a:rPr lang="en-AU" smtClean="0"/>
              <a:t>‹#›</a:t>
            </a:fld>
            <a:endParaRPr lang="en-AU"/>
          </a:p>
        </p:txBody>
      </p:sp>
    </p:spTree>
    <p:extLst>
      <p:ext uri="{BB962C8B-B14F-4D97-AF65-F5344CB8AC3E}">
        <p14:creationId xmlns:p14="http://schemas.microsoft.com/office/powerpoint/2010/main" val="3309520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362A4C5-AFE4-44F7-B493-894AA9DFAE7B}" type="datetimeFigureOut">
              <a:rPr lang="en-AU" smtClean="0"/>
              <a:t>22/12/2022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A53A12CF-8E5F-43F0-9EBD-99B8DF0B2C8E}" type="slidenum">
              <a:rPr lang="en-AU" smtClean="0"/>
              <a:t>‹#›</a:t>
            </a:fld>
            <a:endParaRPr lang="en-AU"/>
          </a:p>
        </p:txBody>
      </p:sp>
    </p:spTree>
    <p:extLst>
      <p:ext uri="{BB962C8B-B14F-4D97-AF65-F5344CB8AC3E}">
        <p14:creationId xmlns:p14="http://schemas.microsoft.com/office/powerpoint/2010/main" val="3590769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362A4C5-AFE4-44F7-B493-894AA9DFAE7B}" type="datetimeFigureOut">
              <a:rPr lang="en-AU" smtClean="0"/>
              <a:t>22/12/2022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A53A12CF-8E5F-43F0-9EBD-99B8DF0B2C8E}" type="slidenum">
              <a:rPr lang="en-AU" smtClean="0"/>
              <a:t>‹#›</a:t>
            </a:fld>
            <a:endParaRPr lang="en-AU"/>
          </a:p>
        </p:txBody>
      </p:sp>
    </p:spTree>
    <p:extLst>
      <p:ext uri="{BB962C8B-B14F-4D97-AF65-F5344CB8AC3E}">
        <p14:creationId xmlns:p14="http://schemas.microsoft.com/office/powerpoint/2010/main" val="2779802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62A4C5-AFE4-44F7-B493-894AA9DFAE7B}" type="datetimeFigureOut">
              <a:rPr lang="en-AU" smtClean="0"/>
              <a:t>22/12/2022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A53A12CF-8E5F-43F0-9EBD-99B8DF0B2C8E}" type="slidenum">
              <a:rPr lang="en-AU" smtClean="0"/>
              <a:t>‹#›</a:t>
            </a:fld>
            <a:endParaRPr lang="en-AU"/>
          </a:p>
        </p:txBody>
      </p:sp>
    </p:spTree>
    <p:extLst>
      <p:ext uri="{BB962C8B-B14F-4D97-AF65-F5344CB8AC3E}">
        <p14:creationId xmlns:p14="http://schemas.microsoft.com/office/powerpoint/2010/main" val="530648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62A4C5-AFE4-44F7-B493-894AA9DFAE7B}" type="datetimeFigureOut">
              <a:rPr lang="en-AU" smtClean="0"/>
              <a:t>22/12/2022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53A12CF-8E5F-43F0-9EBD-99B8DF0B2C8E}" type="slidenum">
              <a:rPr lang="en-AU" smtClean="0"/>
              <a:t>‹#›</a:t>
            </a:fld>
            <a:endParaRPr lang="en-AU"/>
          </a:p>
        </p:txBody>
      </p:sp>
    </p:spTree>
    <p:extLst>
      <p:ext uri="{BB962C8B-B14F-4D97-AF65-F5344CB8AC3E}">
        <p14:creationId xmlns:p14="http://schemas.microsoft.com/office/powerpoint/2010/main" val="976975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62A4C5-AFE4-44F7-B493-894AA9DFAE7B}" type="datetimeFigureOut">
              <a:rPr lang="en-AU" smtClean="0"/>
              <a:t>22/12/2022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53A12CF-8E5F-43F0-9EBD-99B8DF0B2C8E}" type="slidenum">
              <a:rPr lang="en-AU" smtClean="0"/>
              <a:t>‹#›</a:t>
            </a:fld>
            <a:endParaRPr lang="en-AU"/>
          </a:p>
        </p:txBody>
      </p:sp>
    </p:spTree>
    <p:extLst>
      <p:ext uri="{BB962C8B-B14F-4D97-AF65-F5344CB8AC3E}">
        <p14:creationId xmlns:p14="http://schemas.microsoft.com/office/powerpoint/2010/main" val="3938778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2A4C5-AFE4-44F7-B493-894AA9DFAE7B}" type="datetimeFigureOut">
              <a:rPr lang="en-AU" smtClean="0"/>
              <a:t>22/12/2022</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3A12CF-8E5F-43F0-9EBD-99B8DF0B2C8E}" type="slidenum">
              <a:rPr lang="en-AU" smtClean="0"/>
              <a:t>‹#›</a:t>
            </a:fld>
            <a:endParaRPr lang="en-AU"/>
          </a:p>
        </p:txBody>
      </p:sp>
    </p:spTree>
    <p:extLst>
      <p:ext uri="{BB962C8B-B14F-4D97-AF65-F5344CB8AC3E}">
        <p14:creationId xmlns:p14="http://schemas.microsoft.com/office/powerpoint/2010/main" val="212587903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goodfreephotos.com/other-photos/rooms/hallway.jpg.php"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2774CC0-0A5C-6D99-FA1F-A6BD43BCE940}"/>
              </a:ext>
            </a:extLst>
          </p:cNvPr>
          <p:cNvSpPr>
            <a:spLocks noGrp="1"/>
          </p:cNvSpPr>
          <p:nvPr>
            <p:ph type="title"/>
          </p:nvPr>
        </p:nvSpPr>
        <p:spPr>
          <a:xfrm>
            <a:off x="838200" y="365126"/>
            <a:ext cx="10515600" cy="416110"/>
          </a:xfrm>
        </p:spPr>
        <p:txBody>
          <a:bodyPr>
            <a:normAutofit fontScale="90000"/>
          </a:bodyPr>
          <a:lstStyle/>
          <a:p>
            <a:r>
              <a:rPr lang="en-US" dirty="0">
                <a:solidFill>
                  <a:srgbClr val="00B0F0"/>
                </a:solidFill>
              </a:rPr>
              <a:t>Home Sweet Home…</a:t>
            </a:r>
            <a:endParaRPr lang="en-AU" dirty="0">
              <a:solidFill>
                <a:srgbClr val="00B0F0"/>
              </a:solidFill>
            </a:endParaRPr>
          </a:p>
        </p:txBody>
      </p:sp>
      <p:sp>
        <p:nvSpPr>
          <p:cNvPr id="5" name="Content Placeholder 4">
            <a:extLst>
              <a:ext uri="{FF2B5EF4-FFF2-40B4-BE49-F238E27FC236}">
                <a16:creationId xmlns:a16="http://schemas.microsoft.com/office/drawing/2014/main" id="{E2752514-C7C5-2A94-5F8D-EED68577D786}"/>
              </a:ext>
            </a:extLst>
          </p:cNvPr>
          <p:cNvSpPr>
            <a:spLocks noGrp="1"/>
          </p:cNvSpPr>
          <p:nvPr>
            <p:ph idx="1"/>
          </p:nvPr>
        </p:nvSpPr>
        <p:spPr>
          <a:xfrm>
            <a:off x="838200" y="941033"/>
            <a:ext cx="10515600" cy="5235930"/>
          </a:xfrm>
        </p:spPr>
        <p:txBody>
          <a:bodyPr/>
          <a:lstStyle/>
          <a:p>
            <a:r>
              <a:rPr lang="en-US" dirty="0"/>
              <a:t>“Home is where the heart is” attributed to Pliny the Elder, Roman author, naturalist, philosopher and commander of army and navy – [CE 23-79]</a:t>
            </a:r>
          </a:p>
          <a:p>
            <a:endParaRPr lang="en-US" dirty="0"/>
          </a:p>
          <a:p>
            <a:endParaRPr lang="en-AU" dirty="0"/>
          </a:p>
        </p:txBody>
      </p:sp>
      <p:pic>
        <p:nvPicPr>
          <p:cNvPr id="7" name="Picture 6">
            <a:extLst>
              <a:ext uri="{FF2B5EF4-FFF2-40B4-BE49-F238E27FC236}">
                <a16:creationId xmlns:a16="http://schemas.microsoft.com/office/drawing/2014/main" id="{5850A443-01DB-E5B2-67E9-9CDD771F7B7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038350" y="2281988"/>
            <a:ext cx="6093596" cy="3433012"/>
          </a:xfrm>
          <a:prstGeom prst="rect">
            <a:avLst/>
          </a:prstGeom>
        </p:spPr>
      </p:pic>
    </p:spTree>
    <p:extLst>
      <p:ext uri="{BB962C8B-B14F-4D97-AF65-F5344CB8AC3E}">
        <p14:creationId xmlns:p14="http://schemas.microsoft.com/office/powerpoint/2010/main" val="2217295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97E0C-C0FD-4626-390A-BE79ABF9F37D}"/>
              </a:ext>
            </a:extLst>
          </p:cNvPr>
          <p:cNvSpPr>
            <a:spLocks noGrp="1"/>
          </p:cNvSpPr>
          <p:nvPr>
            <p:ph type="title"/>
          </p:nvPr>
        </p:nvSpPr>
        <p:spPr>
          <a:xfrm>
            <a:off x="838200" y="365126"/>
            <a:ext cx="10515600" cy="407232"/>
          </a:xfrm>
        </p:spPr>
        <p:txBody>
          <a:bodyPr>
            <a:normAutofit fontScale="90000"/>
          </a:bodyPr>
          <a:lstStyle/>
          <a:p>
            <a:r>
              <a:rPr lang="en-US" dirty="0">
                <a:solidFill>
                  <a:srgbClr val="00B0F0"/>
                </a:solidFill>
              </a:rPr>
              <a:t>Home sweet Home…</a:t>
            </a:r>
            <a:endParaRPr lang="en-AU" dirty="0">
              <a:solidFill>
                <a:srgbClr val="00B0F0"/>
              </a:solidFill>
            </a:endParaRPr>
          </a:p>
        </p:txBody>
      </p:sp>
      <p:sp>
        <p:nvSpPr>
          <p:cNvPr id="3" name="Content Placeholder 2">
            <a:extLst>
              <a:ext uri="{FF2B5EF4-FFF2-40B4-BE49-F238E27FC236}">
                <a16:creationId xmlns:a16="http://schemas.microsoft.com/office/drawing/2014/main" id="{27B69341-1DF0-55E0-B990-952F925566FC}"/>
              </a:ext>
            </a:extLst>
          </p:cNvPr>
          <p:cNvSpPr>
            <a:spLocks noGrp="1"/>
          </p:cNvSpPr>
          <p:nvPr>
            <p:ph idx="1"/>
          </p:nvPr>
        </p:nvSpPr>
        <p:spPr>
          <a:xfrm>
            <a:off x="838200" y="941033"/>
            <a:ext cx="10515600" cy="5235930"/>
          </a:xfrm>
        </p:spPr>
        <p:txBody>
          <a:bodyPr>
            <a:normAutofit lnSpcReduction="10000"/>
          </a:bodyPr>
          <a:lstStyle/>
          <a:p>
            <a:r>
              <a:rPr lang="en-US" dirty="0"/>
              <a:t>I am absolutely confident that the Creator of heaven and earth [YHVH] is calling His children home. The shofar is sounding loudly. Will we take any notice?</a:t>
            </a:r>
          </a:p>
          <a:p>
            <a:r>
              <a:rPr lang="en-US" dirty="0"/>
              <a:t>There is no doubt we have been wayward children – individually and nationally. </a:t>
            </a:r>
          </a:p>
          <a:p>
            <a:r>
              <a:rPr lang="en-US" dirty="0"/>
              <a:t>House holds or homes can be very different in how they operate. Even those homes who profess biblical faith, operate very differently. Some households you may be pleased to reside in, others you would be very hesitant to reside in.</a:t>
            </a:r>
          </a:p>
          <a:p>
            <a:r>
              <a:rPr lang="en-US" dirty="0"/>
              <a:t>This weeks </a:t>
            </a:r>
            <a:r>
              <a:rPr lang="en-US" dirty="0" err="1"/>
              <a:t>Parasha</a:t>
            </a:r>
            <a:r>
              <a:rPr lang="en-US" dirty="0"/>
              <a:t> shows some very confused, and not so healthy households. Children behaving badly, and not showing respect for their household, and indeed their father Jacob. Let’s remind ourselves of the situation in Jacobs home… </a:t>
            </a:r>
          </a:p>
          <a:p>
            <a:endParaRPr lang="en-US" dirty="0"/>
          </a:p>
          <a:p>
            <a:endParaRPr lang="en-AU" dirty="0"/>
          </a:p>
        </p:txBody>
      </p:sp>
    </p:spTree>
    <p:extLst>
      <p:ext uri="{BB962C8B-B14F-4D97-AF65-F5344CB8AC3E}">
        <p14:creationId xmlns:p14="http://schemas.microsoft.com/office/powerpoint/2010/main" val="2923978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AC8CB-4344-1D55-776E-1DBF14C2320D}"/>
              </a:ext>
            </a:extLst>
          </p:cNvPr>
          <p:cNvSpPr>
            <a:spLocks noGrp="1"/>
          </p:cNvSpPr>
          <p:nvPr>
            <p:ph type="title"/>
          </p:nvPr>
        </p:nvSpPr>
        <p:spPr>
          <a:xfrm>
            <a:off x="838200" y="365125"/>
            <a:ext cx="10515600" cy="380599"/>
          </a:xfrm>
        </p:spPr>
        <p:txBody>
          <a:bodyPr>
            <a:normAutofit fontScale="90000"/>
          </a:bodyPr>
          <a:lstStyle/>
          <a:p>
            <a:r>
              <a:rPr lang="en-US" dirty="0">
                <a:solidFill>
                  <a:srgbClr val="00B0F0"/>
                </a:solidFill>
              </a:rPr>
              <a:t>Home Sweet Home… </a:t>
            </a:r>
            <a:endParaRPr lang="en-AU" dirty="0">
              <a:solidFill>
                <a:srgbClr val="00B0F0"/>
              </a:solidFill>
            </a:endParaRPr>
          </a:p>
        </p:txBody>
      </p:sp>
      <p:sp>
        <p:nvSpPr>
          <p:cNvPr id="3" name="Content Placeholder 2">
            <a:extLst>
              <a:ext uri="{FF2B5EF4-FFF2-40B4-BE49-F238E27FC236}">
                <a16:creationId xmlns:a16="http://schemas.microsoft.com/office/drawing/2014/main" id="{6C29CE88-15E3-225C-9FD5-9B9B47DF8196}"/>
              </a:ext>
            </a:extLst>
          </p:cNvPr>
          <p:cNvSpPr>
            <a:spLocks noGrp="1"/>
          </p:cNvSpPr>
          <p:nvPr>
            <p:ph idx="1"/>
          </p:nvPr>
        </p:nvSpPr>
        <p:spPr>
          <a:xfrm>
            <a:off x="838200" y="932155"/>
            <a:ext cx="10515600" cy="5244808"/>
          </a:xfrm>
        </p:spPr>
        <p:txBody>
          <a:bodyPr>
            <a:normAutofit fontScale="77500" lnSpcReduction="20000"/>
          </a:bodyPr>
          <a:lstStyle/>
          <a:p>
            <a:r>
              <a:rPr lang="en-US" dirty="0">
                <a:solidFill>
                  <a:srgbClr val="FFFF00"/>
                </a:solidFill>
              </a:rPr>
              <a:t>37 Now Jacob dwelled in the land where his father had sojourned, in the land of Canaan. </a:t>
            </a:r>
            <a:r>
              <a:rPr lang="en-US" baseline="30000" dirty="0">
                <a:solidFill>
                  <a:srgbClr val="FFFF00"/>
                </a:solidFill>
              </a:rPr>
              <a:t>2 </a:t>
            </a:r>
            <a:r>
              <a:rPr lang="en-US" dirty="0">
                <a:solidFill>
                  <a:srgbClr val="FFFF00"/>
                </a:solidFill>
              </a:rPr>
              <a:t>These are the genealogies of Jacob. When Joseph was 17 years old (he was a youth), he was shepherding the flocks with his brothers—with the sons of his father’s wives Bilhah and </a:t>
            </a:r>
            <a:r>
              <a:rPr lang="en-US" dirty="0" err="1">
                <a:solidFill>
                  <a:srgbClr val="FFFF00"/>
                </a:solidFill>
              </a:rPr>
              <a:t>Zilpah</a:t>
            </a:r>
            <a:r>
              <a:rPr lang="en-US" dirty="0">
                <a:solidFill>
                  <a:srgbClr val="FFFF00"/>
                </a:solidFill>
              </a:rPr>
              <a:t>. Joseph brought back a bad report about them to their father.</a:t>
            </a:r>
            <a:r>
              <a:rPr lang="en-US" baseline="30000" dirty="0">
                <a:solidFill>
                  <a:srgbClr val="FFFF00"/>
                </a:solidFill>
              </a:rPr>
              <a:t>3 </a:t>
            </a:r>
            <a:r>
              <a:rPr lang="en-US" dirty="0">
                <a:solidFill>
                  <a:srgbClr val="FFFF00"/>
                </a:solidFill>
              </a:rPr>
              <a:t>Now Israel loved Joseph more than all his other sons because he was the son of his old age. So he had made him a long-sleeved tunic. </a:t>
            </a:r>
            <a:r>
              <a:rPr lang="en-US" baseline="30000" dirty="0">
                <a:solidFill>
                  <a:srgbClr val="FFFF00"/>
                </a:solidFill>
              </a:rPr>
              <a:t>4 </a:t>
            </a:r>
            <a:r>
              <a:rPr lang="en-US" dirty="0">
                <a:solidFill>
                  <a:srgbClr val="FFFF00"/>
                </a:solidFill>
              </a:rPr>
              <a:t>When his brothers saw that their father loved him more than all his brothers, they hated him and could not speak to him in </a:t>
            </a:r>
            <a:r>
              <a:rPr lang="en-US" i="1" dirty="0">
                <a:solidFill>
                  <a:srgbClr val="FFFF00"/>
                </a:solidFill>
              </a:rPr>
              <a:t>shalom</a:t>
            </a:r>
            <a:r>
              <a:rPr lang="en-US" dirty="0">
                <a:solidFill>
                  <a:srgbClr val="FFFF00"/>
                </a:solidFill>
              </a:rPr>
              <a:t>.</a:t>
            </a:r>
            <a:r>
              <a:rPr lang="en-US" baseline="30000" dirty="0">
                <a:solidFill>
                  <a:srgbClr val="FFFF00"/>
                </a:solidFill>
              </a:rPr>
              <a:t>5 </a:t>
            </a:r>
            <a:r>
              <a:rPr lang="en-US" dirty="0">
                <a:solidFill>
                  <a:srgbClr val="FFFF00"/>
                </a:solidFill>
              </a:rPr>
              <a:t>Then Joseph dreamed a dream and told his brothers—and they hated him even more. </a:t>
            </a:r>
            <a:r>
              <a:rPr lang="en-US" baseline="30000" dirty="0">
                <a:solidFill>
                  <a:srgbClr val="FFFF00"/>
                </a:solidFill>
              </a:rPr>
              <a:t>6 </a:t>
            </a:r>
            <a:r>
              <a:rPr lang="en-US" dirty="0">
                <a:solidFill>
                  <a:srgbClr val="FFFF00"/>
                </a:solidFill>
              </a:rPr>
              <a:t>He said to them, “Please listen to this dream I dreamed. </a:t>
            </a:r>
            <a:r>
              <a:rPr lang="en-US" baseline="30000" dirty="0">
                <a:solidFill>
                  <a:srgbClr val="FFFF00"/>
                </a:solidFill>
              </a:rPr>
              <a:t>7 </a:t>
            </a:r>
            <a:r>
              <a:rPr lang="en-US" dirty="0">
                <a:solidFill>
                  <a:srgbClr val="FFFF00"/>
                </a:solidFill>
              </a:rPr>
              <a:t>There we were binding sheaves in the middle of the field. All of a sudden, my sheaf arose and stood upright. And behold, your sheaves gathered around and bowed down to my sheaf.”</a:t>
            </a:r>
            <a:r>
              <a:rPr lang="en-US" baseline="30000" dirty="0">
                <a:solidFill>
                  <a:srgbClr val="FFFF00"/>
                </a:solidFill>
              </a:rPr>
              <a:t>8 </a:t>
            </a:r>
            <a:r>
              <a:rPr lang="en-US" dirty="0">
                <a:solidFill>
                  <a:srgbClr val="FFFF00"/>
                </a:solidFill>
              </a:rPr>
              <a:t>“Will you truly be a king over us?” his brothers said to him. “Will you really rule over us?” So they hated him even more because of his dreams and because of his words.</a:t>
            </a:r>
            <a:r>
              <a:rPr lang="en-US" baseline="30000" dirty="0">
                <a:solidFill>
                  <a:srgbClr val="FFFF00"/>
                </a:solidFill>
              </a:rPr>
              <a:t>9 </a:t>
            </a:r>
            <a:r>
              <a:rPr lang="en-US" dirty="0">
                <a:solidFill>
                  <a:srgbClr val="FFFF00"/>
                </a:solidFill>
              </a:rPr>
              <a:t>But then he dreamed another dream and told it to his brothers, saying, “I have just dreamed another dream. Suddenly, there was the sun and the moon and the eleven stars bowing down to me!” </a:t>
            </a:r>
            <a:r>
              <a:rPr lang="en-US" baseline="30000" dirty="0">
                <a:solidFill>
                  <a:srgbClr val="FFFF00"/>
                </a:solidFill>
              </a:rPr>
              <a:t>10 </a:t>
            </a:r>
            <a:r>
              <a:rPr lang="en-US" dirty="0">
                <a:solidFill>
                  <a:srgbClr val="FFFF00"/>
                </a:solidFill>
              </a:rPr>
              <a:t>He told it to his father as well as his brothers. Then his father rebuked him and said to him, “What’s this dream you dreamed? Will we really come—your mother and I with your brothers—to bow down to the ground to you?” </a:t>
            </a:r>
            <a:r>
              <a:rPr lang="en-US" baseline="30000" dirty="0">
                <a:solidFill>
                  <a:srgbClr val="FFFF00"/>
                </a:solidFill>
              </a:rPr>
              <a:t>11 </a:t>
            </a:r>
            <a:r>
              <a:rPr lang="en-US" dirty="0">
                <a:solidFill>
                  <a:srgbClr val="FFFF00"/>
                </a:solidFill>
              </a:rPr>
              <a:t>So his brothers were jealous of him, but his father kept the speech in mind.  </a:t>
            </a:r>
            <a:r>
              <a:rPr lang="en-US" dirty="0"/>
              <a:t>Genesis 37:1-11</a:t>
            </a:r>
          </a:p>
          <a:p>
            <a:r>
              <a:rPr lang="en-AU" dirty="0"/>
              <a:t>We know what happened later on…</a:t>
            </a:r>
          </a:p>
        </p:txBody>
      </p:sp>
    </p:spTree>
    <p:extLst>
      <p:ext uri="{BB962C8B-B14F-4D97-AF65-F5344CB8AC3E}">
        <p14:creationId xmlns:p14="http://schemas.microsoft.com/office/powerpoint/2010/main" val="1445844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0AB0E-5C91-EED6-16B5-9EFC3C40A4B6}"/>
              </a:ext>
            </a:extLst>
          </p:cNvPr>
          <p:cNvSpPr>
            <a:spLocks noGrp="1"/>
          </p:cNvSpPr>
          <p:nvPr>
            <p:ph type="title"/>
          </p:nvPr>
        </p:nvSpPr>
        <p:spPr>
          <a:xfrm>
            <a:off x="838200" y="365125"/>
            <a:ext cx="10515600" cy="433865"/>
          </a:xfrm>
        </p:spPr>
        <p:txBody>
          <a:bodyPr>
            <a:normAutofit fontScale="90000"/>
          </a:bodyPr>
          <a:lstStyle/>
          <a:p>
            <a:r>
              <a:rPr lang="en-US" dirty="0">
                <a:solidFill>
                  <a:srgbClr val="00B0F0"/>
                </a:solidFill>
              </a:rPr>
              <a:t>Home Sweet Home…</a:t>
            </a:r>
            <a:endParaRPr lang="en-AU" dirty="0">
              <a:solidFill>
                <a:srgbClr val="00B0F0"/>
              </a:solidFill>
            </a:endParaRPr>
          </a:p>
        </p:txBody>
      </p:sp>
      <p:sp>
        <p:nvSpPr>
          <p:cNvPr id="3" name="Content Placeholder 2">
            <a:extLst>
              <a:ext uri="{FF2B5EF4-FFF2-40B4-BE49-F238E27FC236}">
                <a16:creationId xmlns:a16="http://schemas.microsoft.com/office/drawing/2014/main" id="{9FC7945C-DA9F-1752-255B-FEB7A601330F}"/>
              </a:ext>
            </a:extLst>
          </p:cNvPr>
          <p:cNvSpPr>
            <a:spLocks noGrp="1"/>
          </p:cNvSpPr>
          <p:nvPr>
            <p:ph idx="1"/>
          </p:nvPr>
        </p:nvSpPr>
        <p:spPr>
          <a:xfrm>
            <a:off x="838200" y="923278"/>
            <a:ext cx="10515600" cy="5253685"/>
          </a:xfrm>
        </p:spPr>
        <p:txBody>
          <a:bodyPr>
            <a:normAutofit/>
          </a:bodyPr>
          <a:lstStyle/>
          <a:p>
            <a:r>
              <a:rPr lang="en-US" dirty="0"/>
              <a:t>Here was a home in turmoil, a home that was far from ideal, and far from what the House of Biblical Israel should look like. Instead it is a home that reflects the current condition within the House of Biblical Israel.</a:t>
            </a:r>
          </a:p>
          <a:p>
            <a:r>
              <a:rPr lang="en-US" dirty="0"/>
              <a:t>This needs to change and Baruch YHVH it will change. However before this happens, some pain is coming our way.</a:t>
            </a:r>
          </a:p>
          <a:p>
            <a:r>
              <a:rPr lang="en-US" dirty="0"/>
              <a:t>Whenever a house </a:t>
            </a:r>
            <a:r>
              <a:rPr lang="en-US"/>
              <a:t>is outside </a:t>
            </a:r>
            <a:r>
              <a:rPr lang="en-US" dirty="0"/>
              <a:t>the instructions of YHVH, there are problems. Most times those problems are scaled to the degree of torah rejection.</a:t>
            </a:r>
          </a:p>
          <a:p>
            <a:r>
              <a:rPr lang="en-US" dirty="0"/>
              <a:t>Our focus today is the whole house of Israel, and the condition thereof:</a:t>
            </a:r>
          </a:p>
          <a:p>
            <a:endParaRPr lang="en-AU" sz="2400" dirty="0"/>
          </a:p>
        </p:txBody>
      </p:sp>
    </p:spTree>
    <p:extLst>
      <p:ext uri="{BB962C8B-B14F-4D97-AF65-F5344CB8AC3E}">
        <p14:creationId xmlns:p14="http://schemas.microsoft.com/office/powerpoint/2010/main" val="1311370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0F305-4838-CA05-C7F4-D336DE257CFD}"/>
              </a:ext>
            </a:extLst>
          </p:cNvPr>
          <p:cNvSpPr>
            <a:spLocks noGrp="1"/>
          </p:cNvSpPr>
          <p:nvPr>
            <p:ph type="title"/>
          </p:nvPr>
        </p:nvSpPr>
        <p:spPr>
          <a:xfrm>
            <a:off x="838200" y="365126"/>
            <a:ext cx="10515600" cy="416110"/>
          </a:xfrm>
        </p:spPr>
        <p:txBody>
          <a:bodyPr>
            <a:normAutofit fontScale="90000"/>
          </a:bodyPr>
          <a:lstStyle/>
          <a:p>
            <a:r>
              <a:rPr lang="en-US" dirty="0">
                <a:solidFill>
                  <a:srgbClr val="00B0F0"/>
                </a:solidFill>
              </a:rPr>
              <a:t>Home Sweet Home…</a:t>
            </a:r>
            <a:endParaRPr lang="en-AU" dirty="0">
              <a:solidFill>
                <a:srgbClr val="00B0F0"/>
              </a:solidFill>
            </a:endParaRPr>
          </a:p>
        </p:txBody>
      </p:sp>
      <p:sp>
        <p:nvSpPr>
          <p:cNvPr id="3" name="Content Placeholder 2">
            <a:extLst>
              <a:ext uri="{FF2B5EF4-FFF2-40B4-BE49-F238E27FC236}">
                <a16:creationId xmlns:a16="http://schemas.microsoft.com/office/drawing/2014/main" id="{E89F98F8-7EB8-13D6-3702-A94C339788AB}"/>
              </a:ext>
            </a:extLst>
          </p:cNvPr>
          <p:cNvSpPr>
            <a:spLocks noGrp="1"/>
          </p:cNvSpPr>
          <p:nvPr>
            <p:ph idx="1"/>
          </p:nvPr>
        </p:nvSpPr>
        <p:spPr>
          <a:xfrm>
            <a:off x="838200" y="1065320"/>
            <a:ext cx="10515600" cy="5138276"/>
          </a:xfrm>
        </p:spPr>
        <p:txBody>
          <a:bodyPr>
            <a:normAutofit fontScale="92500" lnSpcReduction="20000"/>
          </a:bodyPr>
          <a:lstStyle/>
          <a:p>
            <a:r>
              <a:rPr lang="en-US" dirty="0">
                <a:solidFill>
                  <a:srgbClr val="FFFF00"/>
                </a:solidFill>
              </a:rPr>
              <a:t>“The sin of Judah </a:t>
            </a:r>
            <a:r>
              <a:rPr lang="en-US" i="1" dirty="0">
                <a:solidFill>
                  <a:srgbClr val="FFFF00"/>
                </a:solidFill>
              </a:rPr>
              <a:t>is</a:t>
            </a:r>
            <a:r>
              <a:rPr lang="en-US" dirty="0">
                <a:solidFill>
                  <a:srgbClr val="FFFF00"/>
                </a:solidFill>
              </a:rPr>
              <a:t> written with a pen of iron; With the point of a diamond </a:t>
            </a:r>
            <a:r>
              <a:rPr lang="en-US" i="1" dirty="0">
                <a:solidFill>
                  <a:srgbClr val="FFFF00"/>
                </a:solidFill>
              </a:rPr>
              <a:t>it is</a:t>
            </a:r>
            <a:r>
              <a:rPr lang="en-US" dirty="0">
                <a:solidFill>
                  <a:srgbClr val="FFFF00"/>
                </a:solidFill>
              </a:rPr>
              <a:t> engraved On the tablet of their heart, And on the horns of your altars,</a:t>
            </a:r>
            <a:r>
              <a:rPr lang="en-US" baseline="30000" dirty="0">
                <a:solidFill>
                  <a:srgbClr val="FFFF00"/>
                </a:solidFill>
              </a:rPr>
              <a:t>2 </a:t>
            </a:r>
            <a:r>
              <a:rPr lang="en-US" dirty="0">
                <a:solidFill>
                  <a:srgbClr val="FFFF00"/>
                </a:solidFill>
              </a:rPr>
              <a:t>While their children remember Their altars and their wooden images By the green trees on the high hills.</a:t>
            </a:r>
            <a:r>
              <a:rPr lang="en-US" baseline="30000" dirty="0">
                <a:solidFill>
                  <a:srgbClr val="FFFF00"/>
                </a:solidFill>
              </a:rPr>
              <a:t>3 </a:t>
            </a:r>
            <a:r>
              <a:rPr lang="en-US" dirty="0">
                <a:solidFill>
                  <a:srgbClr val="FFFF00"/>
                </a:solidFill>
              </a:rPr>
              <a:t>O My mountain in the field, I will give as plunder your wealth, all your treasures, </a:t>
            </a:r>
            <a:r>
              <a:rPr lang="en-US" i="1" dirty="0">
                <a:solidFill>
                  <a:srgbClr val="FFFF00"/>
                </a:solidFill>
              </a:rPr>
              <a:t>And</a:t>
            </a:r>
            <a:r>
              <a:rPr lang="en-US" dirty="0">
                <a:solidFill>
                  <a:srgbClr val="FFFF00"/>
                </a:solidFill>
              </a:rPr>
              <a:t> your high places of sin within all your borders.</a:t>
            </a:r>
            <a:r>
              <a:rPr lang="en-US" baseline="30000" dirty="0">
                <a:solidFill>
                  <a:srgbClr val="FFFF00"/>
                </a:solidFill>
              </a:rPr>
              <a:t>4 </a:t>
            </a:r>
            <a:r>
              <a:rPr lang="en-US" dirty="0">
                <a:solidFill>
                  <a:srgbClr val="FFFF00"/>
                </a:solidFill>
              </a:rPr>
              <a:t>And you, even yourself, Shall let go of your heritage which I gave you; And I will cause you to serve your enemies In the land which you do not know; For you have kindled a fire in My anger </a:t>
            </a:r>
            <a:r>
              <a:rPr lang="en-US" i="1" dirty="0">
                <a:solidFill>
                  <a:srgbClr val="FFFF00"/>
                </a:solidFill>
              </a:rPr>
              <a:t>which</a:t>
            </a:r>
            <a:r>
              <a:rPr lang="en-US" dirty="0">
                <a:solidFill>
                  <a:srgbClr val="FFFF00"/>
                </a:solidFill>
              </a:rPr>
              <a:t> shall burn forever.” </a:t>
            </a:r>
            <a:r>
              <a:rPr lang="en-US" baseline="30000" dirty="0">
                <a:solidFill>
                  <a:srgbClr val="FFFF00"/>
                </a:solidFill>
              </a:rPr>
              <a:t>5 </a:t>
            </a:r>
            <a:r>
              <a:rPr lang="en-US" dirty="0">
                <a:solidFill>
                  <a:srgbClr val="FFFF00"/>
                </a:solidFill>
              </a:rPr>
              <a:t>Thus says the </a:t>
            </a:r>
            <a:r>
              <a:rPr lang="en-US" cap="small" dirty="0">
                <a:solidFill>
                  <a:srgbClr val="FFFF00"/>
                </a:solidFill>
                <a:effectLst/>
              </a:rPr>
              <a:t>Lord</a:t>
            </a:r>
            <a:r>
              <a:rPr lang="en-US" dirty="0">
                <a:solidFill>
                  <a:srgbClr val="FFFF00"/>
                </a:solidFill>
              </a:rPr>
              <a:t>: “Cursed </a:t>
            </a:r>
            <a:r>
              <a:rPr lang="en-US" i="1" dirty="0">
                <a:solidFill>
                  <a:srgbClr val="FFFF00"/>
                </a:solidFill>
              </a:rPr>
              <a:t>is</a:t>
            </a:r>
            <a:r>
              <a:rPr lang="en-US" dirty="0">
                <a:solidFill>
                  <a:srgbClr val="FFFF00"/>
                </a:solidFill>
              </a:rPr>
              <a:t> the man who trusts in man And makes flesh his strength, Whose heart departs from the </a:t>
            </a:r>
            <a:r>
              <a:rPr lang="en-US" cap="small" dirty="0">
                <a:solidFill>
                  <a:srgbClr val="FFFF00"/>
                </a:solidFill>
                <a:effectLst/>
              </a:rPr>
              <a:t>Lord</a:t>
            </a:r>
            <a:r>
              <a:rPr lang="en-US" dirty="0">
                <a:solidFill>
                  <a:srgbClr val="FFFF00"/>
                </a:solidFill>
              </a:rPr>
              <a:t>.</a:t>
            </a:r>
            <a:r>
              <a:rPr lang="en-US" baseline="30000" dirty="0">
                <a:solidFill>
                  <a:srgbClr val="FFFF00"/>
                </a:solidFill>
              </a:rPr>
              <a:t>6 </a:t>
            </a:r>
            <a:r>
              <a:rPr lang="en-US" dirty="0">
                <a:solidFill>
                  <a:srgbClr val="FFFF00"/>
                </a:solidFill>
              </a:rPr>
              <a:t>For he shall be like a shrub in the desert, And shall not see when good comes, But shall inhabit the parched places in the wilderness, </a:t>
            </a:r>
            <a:r>
              <a:rPr lang="en-US" i="1" dirty="0">
                <a:solidFill>
                  <a:srgbClr val="FFFF00"/>
                </a:solidFill>
              </a:rPr>
              <a:t>In</a:t>
            </a:r>
            <a:r>
              <a:rPr lang="en-US" dirty="0">
                <a:solidFill>
                  <a:srgbClr val="FFFF00"/>
                </a:solidFill>
              </a:rPr>
              <a:t> a salt land </a:t>
            </a:r>
            <a:r>
              <a:rPr lang="en-US" i="1" dirty="0">
                <a:solidFill>
                  <a:srgbClr val="FFFF00"/>
                </a:solidFill>
              </a:rPr>
              <a:t>which is</a:t>
            </a:r>
            <a:r>
              <a:rPr lang="en-US" dirty="0">
                <a:solidFill>
                  <a:srgbClr val="FFFF00"/>
                </a:solidFill>
              </a:rPr>
              <a:t> not inhabited.</a:t>
            </a:r>
            <a:r>
              <a:rPr lang="en-US" baseline="30000" dirty="0">
                <a:solidFill>
                  <a:srgbClr val="FFFF00"/>
                </a:solidFill>
              </a:rPr>
              <a:t>7 </a:t>
            </a:r>
            <a:r>
              <a:rPr lang="en-US" dirty="0">
                <a:solidFill>
                  <a:srgbClr val="FFFF00"/>
                </a:solidFill>
              </a:rPr>
              <a:t>“Blessed </a:t>
            </a:r>
            <a:r>
              <a:rPr lang="en-US" i="1" dirty="0">
                <a:solidFill>
                  <a:srgbClr val="FFFF00"/>
                </a:solidFill>
              </a:rPr>
              <a:t>is</a:t>
            </a:r>
            <a:r>
              <a:rPr lang="en-US" dirty="0">
                <a:solidFill>
                  <a:srgbClr val="FFFF00"/>
                </a:solidFill>
              </a:rPr>
              <a:t> the man who trusts in the </a:t>
            </a:r>
            <a:r>
              <a:rPr lang="en-US" cap="small" dirty="0">
                <a:solidFill>
                  <a:srgbClr val="FFFF00"/>
                </a:solidFill>
                <a:effectLst/>
              </a:rPr>
              <a:t>Lord</a:t>
            </a:r>
            <a:r>
              <a:rPr lang="en-US" dirty="0">
                <a:solidFill>
                  <a:srgbClr val="FFFF00"/>
                </a:solidFill>
              </a:rPr>
              <a:t>, And whose hope is the </a:t>
            </a:r>
            <a:r>
              <a:rPr lang="en-US" cap="small" dirty="0">
                <a:solidFill>
                  <a:srgbClr val="FFFF00"/>
                </a:solidFill>
                <a:effectLst/>
              </a:rPr>
              <a:t>Lord</a:t>
            </a:r>
            <a:r>
              <a:rPr lang="en-US" dirty="0">
                <a:solidFill>
                  <a:srgbClr val="FFFF00"/>
                </a:solidFill>
              </a:rPr>
              <a:t>.</a:t>
            </a:r>
            <a:r>
              <a:rPr lang="en-US" baseline="30000" dirty="0">
                <a:solidFill>
                  <a:srgbClr val="FFFF00"/>
                </a:solidFill>
              </a:rPr>
              <a:t>8 </a:t>
            </a:r>
            <a:r>
              <a:rPr lang="en-US" dirty="0">
                <a:solidFill>
                  <a:srgbClr val="FFFF00"/>
                </a:solidFill>
              </a:rPr>
              <a:t>For he shall be like a tree planted by the waters, Which spreads out its roots by the river, And will not fear when heat comes; But its leaf will be green, And will not be anxious in the year of drought, Nor will cease from yielding fruit. </a:t>
            </a:r>
            <a:r>
              <a:rPr lang="en-US" dirty="0"/>
              <a:t>Jeremiah 17:1-8</a:t>
            </a:r>
          </a:p>
          <a:p>
            <a:endParaRPr lang="en-AU" dirty="0"/>
          </a:p>
        </p:txBody>
      </p:sp>
    </p:spTree>
    <p:extLst>
      <p:ext uri="{BB962C8B-B14F-4D97-AF65-F5344CB8AC3E}">
        <p14:creationId xmlns:p14="http://schemas.microsoft.com/office/powerpoint/2010/main" val="675328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0FD7E-42C2-C553-4563-2C4A68F587CC}"/>
              </a:ext>
            </a:extLst>
          </p:cNvPr>
          <p:cNvSpPr>
            <a:spLocks noGrp="1"/>
          </p:cNvSpPr>
          <p:nvPr>
            <p:ph type="title"/>
          </p:nvPr>
        </p:nvSpPr>
        <p:spPr>
          <a:xfrm>
            <a:off x="838200" y="365126"/>
            <a:ext cx="10515600" cy="407232"/>
          </a:xfrm>
        </p:spPr>
        <p:txBody>
          <a:bodyPr>
            <a:normAutofit fontScale="90000"/>
          </a:bodyPr>
          <a:lstStyle/>
          <a:p>
            <a:r>
              <a:rPr lang="en-US" dirty="0">
                <a:solidFill>
                  <a:srgbClr val="00B0F0"/>
                </a:solidFill>
              </a:rPr>
              <a:t>Home Sweet Home…</a:t>
            </a:r>
            <a:endParaRPr lang="en-AU" dirty="0">
              <a:solidFill>
                <a:srgbClr val="00B0F0"/>
              </a:solidFill>
            </a:endParaRPr>
          </a:p>
        </p:txBody>
      </p:sp>
      <p:sp>
        <p:nvSpPr>
          <p:cNvPr id="3" name="Content Placeholder 2">
            <a:extLst>
              <a:ext uri="{FF2B5EF4-FFF2-40B4-BE49-F238E27FC236}">
                <a16:creationId xmlns:a16="http://schemas.microsoft.com/office/drawing/2014/main" id="{5C19AFCE-5376-15FF-24B5-C2007F917358}"/>
              </a:ext>
            </a:extLst>
          </p:cNvPr>
          <p:cNvSpPr>
            <a:spLocks noGrp="1"/>
          </p:cNvSpPr>
          <p:nvPr>
            <p:ph idx="1"/>
          </p:nvPr>
        </p:nvSpPr>
        <p:spPr>
          <a:xfrm>
            <a:off x="838200" y="949911"/>
            <a:ext cx="10515600" cy="5227052"/>
          </a:xfrm>
        </p:spPr>
        <p:txBody>
          <a:bodyPr>
            <a:normAutofit fontScale="85000" lnSpcReduction="20000"/>
          </a:bodyPr>
          <a:lstStyle/>
          <a:p>
            <a:r>
              <a:rPr lang="en-US" dirty="0">
                <a:solidFill>
                  <a:srgbClr val="FFFF00"/>
                </a:solidFill>
              </a:rPr>
              <a:t>3 Moreover He said to me, “Son of man, eat what you find; eat this scroll, and go, speak to the house of Israel.” </a:t>
            </a:r>
            <a:r>
              <a:rPr lang="en-US" baseline="30000" dirty="0">
                <a:solidFill>
                  <a:srgbClr val="FFFF00"/>
                </a:solidFill>
              </a:rPr>
              <a:t>2 </a:t>
            </a:r>
            <a:r>
              <a:rPr lang="en-US" dirty="0">
                <a:solidFill>
                  <a:srgbClr val="FFFF00"/>
                </a:solidFill>
              </a:rPr>
              <a:t>So I opened my mouth, and He caused me to eat that scroll.</a:t>
            </a:r>
            <a:r>
              <a:rPr lang="en-US" baseline="30000" dirty="0">
                <a:solidFill>
                  <a:srgbClr val="FFFF00"/>
                </a:solidFill>
              </a:rPr>
              <a:t>3 </a:t>
            </a:r>
            <a:r>
              <a:rPr lang="en-US" dirty="0">
                <a:solidFill>
                  <a:srgbClr val="FFFF00"/>
                </a:solidFill>
              </a:rPr>
              <a:t>And He said to me, “Son of man, feed your belly, and fill your stomach with this scroll that I give you.” So I ate, and it was in my mouth like honey in sweetness.</a:t>
            </a:r>
            <a:r>
              <a:rPr lang="en-US" baseline="30000" dirty="0">
                <a:solidFill>
                  <a:srgbClr val="FFFF00"/>
                </a:solidFill>
              </a:rPr>
              <a:t>4 </a:t>
            </a:r>
            <a:r>
              <a:rPr lang="en-US" dirty="0">
                <a:solidFill>
                  <a:srgbClr val="FFFF00"/>
                </a:solidFill>
              </a:rPr>
              <a:t>Then He said to me: “Son of man, go to the house of Israel and speak with My words to them. </a:t>
            </a:r>
            <a:r>
              <a:rPr lang="en-US" baseline="30000" dirty="0">
                <a:solidFill>
                  <a:srgbClr val="FFFF00"/>
                </a:solidFill>
              </a:rPr>
              <a:t>5 </a:t>
            </a:r>
            <a:r>
              <a:rPr lang="en-US" dirty="0">
                <a:solidFill>
                  <a:srgbClr val="FFFF00"/>
                </a:solidFill>
              </a:rPr>
              <a:t>For you </a:t>
            </a:r>
            <a:r>
              <a:rPr lang="en-US" i="1" dirty="0">
                <a:solidFill>
                  <a:srgbClr val="FFFF00"/>
                </a:solidFill>
              </a:rPr>
              <a:t>are</a:t>
            </a:r>
            <a:r>
              <a:rPr lang="en-US" dirty="0">
                <a:solidFill>
                  <a:srgbClr val="FFFF00"/>
                </a:solidFill>
              </a:rPr>
              <a:t> not sent to a people of unfamiliar speech and of hard language, </a:t>
            </a:r>
            <a:r>
              <a:rPr lang="en-US" i="1" dirty="0">
                <a:solidFill>
                  <a:srgbClr val="FFFF00"/>
                </a:solidFill>
              </a:rPr>
              <a:t>but</a:t>
            </a:r>
            <a:r>
              <a:rPr lang="en-US" dirty="0">
                <a:solidFill>
                  <a:srgbClr val="FFFF00"/>
                </a:solidFill>
              </a:rPr>
              <a:t> to the house of Israel, </a:t>
            </a:r>
            <a:r>
              <a:rPr lang="en-US" baseline="30000" dirty="0">
                <a:solidFill>
                  <a:srgbClr val="FFFF00"/>
                </a:solidFill>
              </a:rPr>
              <a:t>6 </a:t>
            </a:r>
            <a:r>
              <a:rPr lang="en-US" dirty="0">
                <a:solidFill>
                  <a:srgbClr val="FFFF00"/>
                </a:solidFill>
              </a:rPr>
              <a:t>not to many people of unfamiliar speech and of hard language, whose words you cannot understand. Surely, had I sent you to them, they would have listened to you. </a:t>
            </a:r>
            <a:r>
              <a:rPr lang="en-US" baseline="30000" dirty="0">
                <a:solidFill>
                  <a:srgbClr val="FFFF00"/>
                </a:solidFill>
              </a:rPr>
              <a:t>7 </a:t>
            </a:r>
            <a:r>
              <a:rPr lang="en-US" dirty="0">
                <a:solidFill>
                  <a:srgbClr val="FFFF00"/>
                </a:solidFill>
              </a:rPr>
              <a:t>But the house of Israel will not listen to you, because they will not listen to Me; for all the house of Israel </a:t>
            </a:r>
            <a:r>
              <a:rPr lang="en-US" i="1" dirty="0">
                <a:solidFill>
                  <a:srgbClr val="FFFF00"/>
                </a:solidFill>
              </a:rPr>
              <a:t>are</a:t>
            </a:r>
            <a:r>
              <a:rPr lang="en-US" dirty="0">
                <a:solidFill>
                  <a:srgbClr val="FFFF00"/>
                </a:solidFill>
              </a:rPr>
              <a:t> impudent [</a:t>
            </a:r>
            <a:r>
              <a:rPr lang="en-US" dirty="0">
                <a:solidFill>
                  <a:srgbClr val="FF0000"/>
                </a:solidFill>
              </a:rPr>
              <a:t>strong forehead]</a:t>
            </a:r>
            <a:r>
              <a:rPr lang="en-US" dirty="0">
                <a:solidFill>
                  <a:srgbClr val="FFFF00"/>
                </a:solidFill>
              </a:rPr>
              <a:t>and hard-hearted. </a:t>
            </a:r>
            <a:r>
              <a:rPr lang="en-US" baseline="30000" dirty="0">
                <a:solidFill>
                  <a:srgbClr val="FFFF00"/>
                </a:solidFill>
              </a:rPr>
              <a:t>8 </a:t>
            </a:r>
            <a:r>
              <a:rPr lang="en-US" dirty="0">
                <a:solidFill>
                  <a:srgbClr val="FFFF00"/>
                </a:solidFill>
              </a:rPr>
              <a:t>Behold, I have made your face strong against their faces, and your forehead strong against their foreheads. </a:t>
            </a:r>
            <a:r>
              <a:rPr lang="en-US" baseline="30000" dirty="0">
                <a:solidFill>
                  <a:srgbClr val="FFFF00"/>
                </a:solidFill>
              </a:rPr>
              <a:t>9 </a:t>
            </a:r>
            <a:r>
              <a:rPr lang="en-US" dirty="0">
                <a:solidFill>
                  <a:srgbClr val="FFFF00"/>
                </a:solidFill>
              </a:rPr>
              <a:t>Like adamant stone, </a:t>
            </a:r>
            <a:r>
              <a:rPr lang="en-US" dirty="0">
                <a:solidFill>
                  <a:srgbClr val="FF0000"/>
                </a:solidFill>
              </a:rPr>
              <a:t>harder than flint</a:t>
            </a:r>
            <a:r>
              <a:rPr lang="en-US" dirty="0">
                <a:solidFill>
                  <a:srgbClr val="FFFF00"/>
                </a:solidFill>
              </a:rPr>
              <a:t>, I have made </a:t>
            </a:r>
            <a:r>
              <a:rPr lang="en-US" dirty="0">
                <a:solidFill>
                  <a:srgbClr val="FF0000"/>
                </a:solidFill>
              </a:rPr>
              <a:t>your forehead; </a:t>
            </a:r>
            <a:r>
              <a:rPr lang="en-US" dirty="0">
                <a:solidFill>
                  <a:srgbClr val="FFFF00"/>
                </a:solidFill>
              </a:rPr>
              <a:t>do not be afraid of them, nor be dismayed at their looks, though they </a:t>
            </a:r>
            <a:r>
              <a:rPr lang="en-US" i="1" dirty="0">
                <a:solidFill>
                  <a:srgbClr val="FFFF00"/>
                </a:solidFill>
              </a:rPr>
              <a:t>are</a:t>
            </a:r>
            <a:r>
              <a:rPr lang="en-US" dirty="0">
                <a:solidFill>
                  <a:srgbClr val="FFFF00"/>
                </a:solidFill>
              </a:rPr>
              <a:t> a rebellious house.” </a:t>
            </a:r>
            <a:r>
              <a:rPr lang="en-US" baseline="30000" dirty="0">
                <a:solidFill>
                  <a:srgbClr val="FFFF00"/>
                </a:solidFill>
              </a:rPr>
              <a:t>10 </a:t>
            </a:r>
            <a:r>
              <a:rPr lang="en-US" dirty="0">
                <a:solidFill>
                  <a:srgbClr val="FFFF00"/>
                </a:solidFill>
              </a:rPr>
              <a:t>Moreover He said to me: “Son of man, receive into your heart all My words that I speak to you, and hear with your ears. </a:t>
            </a:r>
            <a:r>
              <a:rPr lang="en-US" baseline="30000" dirty="0">
                <a:solidFill>
                  <a:srgbClr val="FFFF00"/>
                </a:solidFill>
              </a:rPr>
              <a:t>11 </a:t>
            </a:r>
            <a:r>
              <a:rPr lang="en-US" dirty="0">
                <a:solidFill>
                  <a:srgbClr val="FFFF00"/>
                </a:solidFill>
              </a:rPr>
              <a:t>And go, get to the captives, to the children of your people, and speak to them and tell them, ‘Thus says the Lord </a:t>
            </a:r>
            <a:r>
              <a:rPr lang="en-US" cap="small" dirty="0">
                <a:solidFill>
                  <a:srgbClr val="FFFF00"/>
                </a:solidFill>
                <a:effectLst/>
              </a:rPr>
              <a:t>God</a:t>
            </a:r>
            <a:r>
              <a:rPr lang="en-US" dirty="0">
                <a:solidFill>
                  <a:srgbClr val="FFFF00"/>
                </a:solidFill>
              </a:rPr>
              <a:t>,’ whether they hear, or whether they refuse.”  </a:t>
            </a:r>
            <a:r>
              <a:rPr lang="en-US" dirty="0"/>
              <a:t>Ezekiel 3:1-11</a:t>
            </a:r>
          </a:p>
          <a:p>
            <a:endParaRPr lang="en-AU" dirty="0"/>
          </a:p>
        </p:txBody>
      </p:sp>
    </p:spTree>
    <p:extLst>
      <p:ext uri="{BB962C8B-B14F-4D97-AF65-F5344CB8AC3E}">
        <p14:creationId xmlns:p14="http://schemas.microsoft.com/office/powerpoint/2010/main" val="3158692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D095B-00AA-F597-DA08-F70519637C1E}"/>
              </a:ext>
            </a:extLst>
          </p:cNvPr>
          <p:cNvSpPr>
            <a:spLocks noGrp="1"/>
          </p:cNvSpPr>
          <p:nvPr>
            <p:ph type="title"/>
          </p:nvPr>
        </p:nvSpPr>
        <p:spPr>
          <a:xfrm>
            <a:off x="838200" y="365125"/>
            <a:ext cx="10515600" cy="398355"/>
          </a:xfrm>
        </p:spPr>
        <p:txBody>
          <a:bodyPr>
            <a:normAutofit fontScale="90000"/>
          </a:bodyPr>
          <a:lstStyle/>
          <a:p>
            <a:r>
              <a:rPr lang="en-US" dirty="0">
                <a:solidFill>
                  <a:srgbClr val="00B0F0"/>
                </a:solidFill>
              </a:rPr>
              <a:t>Home Sweet Home…</a:t>
            </a:r>
            <a:endParaRPr lang="en-AU" dirty="0">
              <a:solidFill>
                <a:srgbClr val="00B0F0"/>
              </a:solidFill>
            </a:endParaRPr>
          </a:p>
        </p:txBody>
      </p:sp>
      <p:sp>
        <p:nvSpPr>
          <p:cNvPr id="3" name="Content Placeholder 2">
            <a:extLst>
              <a:ext uri="{FF2B5EF4-FFF2-40B4-BE49-F238E27FC236}">
                <a16:creationId xmlns:a16="http://schemas.microsoft.com/office/drawing/2014/main" id="{F29AB3D4-6DB7-0E4C-724A-15205C50118A}"/>
              </a:ext>
            </a:extLst>
          </p:cNvPr>
          <p:cNvSpPr>
            <a:spLocks noGrp="1"/>
          </p:cNvSpPr>
          <p:nvPr>
            <p:ph idx="1"/>
          </p:nvPr>
        </p:nvSpPr>
        <p:spPr>
          <a:xfrm>
            <a:off x="838200" y="923278"/>
            <a:ext cx="10515600" cy="5253685"/>
          </a:xfrm>
        </p:spPr>
        <p:txBody>
          <a:bodyPr>
            <a:normAutofit lnSpcReduction="10000"/>
          </a:bodyPr>
          <a:lstStyle/>
          <a:p>
            <a:r>
              <a:rPr lang="en-US" sz="2400" dirty="0"/>
              <a:t>Now we are going to look at one of the greatest home coming stories of all time:</a:t>
            </a:r>
          </a:p>
          <a:p>
            <a:r>
              <a:rPr lang="en-US" sz="2400" dirty="0">
                <a:solidFill>
                  <a:srgbClr val="FFFF00"/>
                </a:solidFill>
              </a:rPr>
              <a:t>Luke 15:11-32.</a:t>
            </a:r>
          </a:p>
          <a:p>
            <a:endParaRPr lang="en-US" sz="2400" dirty="0">
              <a:solidFill>
                <a:srgbClr val="FFFF00"/>
              </a:solidFill>
            </a:endParaRPr>
          </a:p>
          <a:p>
            <a:r>
              <a:rPr lang="en-US" sz="2400" dirty="0"/>
              <a:t>What a wonderful feeling it is to come home to a house prepared especially for you:</a:t>
            </a:r>
          </a:p>
          <a:p>
            <a:r>
              <a:rPr lang="en-US" sz="2400" dirty="0">
                <a:solidFill>
                  <a:srgbClr val="FFFF00"/>
                </a:solidFill>
              </a:rPr>
              <a:t>“Do not let your heart be troubled. Trust in God; trust also in Me. </a:t>
            </a:r>
            <a:r>
              <a:rPr lang="en-US" sz="2400" baseline="30000" dirty="0">
                <a:solidFill>
                  <a:srgbClr val="FFFF00"/>
                </a:solidFill>
              </a:rPr>
              <a:t>2 </a:t>
            </a:r>
            <a:r>
              <a:rPr lang="en-US" sz="2400" dirty="0">
                <a:solidFill>
                  <a:srgbClr val="FFFF00"/>
                </a:solidFill>
              </a:rPr>
              <a:t>In My Father’s house there are many dwelling places. If it were not so, would I have told you that I am going to prepare a place for you? </a:t>
            </a:r>
            <a:r>
              <a:rPr lang="en-US" sz="2400" baseline="30000" dirty="0">
                <a:solidFill>
                  <a:srgbClr val="FFFF00"/>
                </a:solidFill>
              </a:rPr>
              <a:t>3 </a:t>
            </a:r>
            <a:r>
              <a:rPr lang="en-US" sz="2400" dirty="0">
                <a:solidFill>
                  <a:srgbClr val="FFFF00"/>
                </a:solidFill>
              </a:rPr>
              <a:t>If I go and prepare a place for you, I will come again and take you to Myself, so that where I am you may also be. </a:t>
            </a:r>
            <a:r>
              <a:rPr lang="en-US" sz="2400" baseline="30000" dirty="0">
                <a:solidFill>
                  <a:srgbClr val="FFFF00"/>
                </a:solidFill>
              </a:rPr>
              <a:t>4 </a:t>
            </a:r>
            <a:r>
              <a:rPr lang="en-US" sz="2400" dirty="0">
                <a:solidFill>
                  <a:srgbClr val="FFFF00"/>
                </a:solidFill>
              </a:rPr>
              <a:t>And you know the way to where I am going.”</a:t>
            </a:r>
            <a:r>
              <a:rPr lang="en-US" sz="2400" baseline="30000" dirty="0">
                <a:solidFill>
                  <a:srgbClr val="FFFF00"/>
                </a:solidFill>
              </a:rPr>
              <a:t>5 </a:t>
            </a:r>
            <a:r>
              <a:rPr lang="en-US" sz="2400" dirty="0">
                <a:solidFill>
                  <a:srgbClr val="FFFF00"/>
                </a:solidFill>
              </a:rPr>
              <a:t>Thomas said to Him, “Master, we don’t know where You are going. How can we know the way?”</a:t>
            </a:r>
            <a:r>
              <a:rPr lang="en-US" sz="2400" baseline="30000" dirty="0">
                <a:solidFill>
                  <a:srgbClr val="FFFF00"/>
                </a:solidFill>
              </a:rPr>
              <a:t>6 </a:t>
            </a:r>
            <a:r>
              <a:rPr lang="en-US" sz="2400" i="1" dirty="0" err="1">
                <a:solidFill>
                  <a:srgbClr val="FFFF00"/>
                </a:solidFill>
              </a:rPr>
              <a:t>Yeshua</a:t>
            </a:r>
            <a:r>
              <a:rPr lang="en-US" sz="2400" dirty="0">
                <a:solidFill>
                  <a:srgbClr val="FFFF00"/>
                </a:solidFill>
              </a:rPr>
              <a:t> said to him, “I am the way, the truth, and the life! No one comes to the Father except through Me.  </a:t>
            </a:r>
            <a:r>
              <a:rPr lang="en-US" dirty="0"/>
              <a:t>John 14:1-6</a:t>
            </a:r>
          </a:p>
          <a:p>
            <a:r>
              <a:rPr lang="en-US" dirty="0"/>
              <a:t>Truly there is no God like our God…</a:t>
            </a:r>
          </a:p>
          <a:p>
            <a:endParaRPr lang="en-AU" dirty="0"/>
          </a:p>
        </p:txBody>
      </p:sp>
    </p:spTree>
    <p:extLst>
      <p:ext uri="{BB962C8B-B14F-4D97-AF65-F5344CB8AC3E}">
        <p14:creationId xmlns:p14="http://schemas.microsoft.com/office/powerpoint/2010/main" val="2390598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156</TotalTime>
  <Words>1482</Words>
  <Application>Microsoft Office PowerPoint</Application>
  <PresentationFormat>Widescreen</PresentationFormat>
  <Paragraphs>26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Home Sweet Home…</vt:lpstr>
      <vt:lpstr>Home sweet Home…</vt:lpstr>
      <vt:lpstr>Home Sweet Home… </vt:lpstr>
      <vt:lpstr>Home Sweet Home…</vt:lpstr>
      <vt:lpstr>Home Sweet Home…</vt:lpstr>
      <vt:lpstr>Home Sweet Home…</vt:lpstr>
      <vt:lpstr>Home Sweet Home…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 Sweet Home…</dc:title>
  <dc:creator>Philip Hammond</dc:creator>
  <cp:lastModifiedBy>Michael Silver</cp:lastModifiedBy>
  <cp:revision>6</cp:revision>
  <dcterms:created xsi:type="dcterms:W3CDTF">2022-12-14T23:13:09Z</dcterms:created>
  <dcterms:modified xsi:type="dcterms:W3CDTF">2022-12-22T23:54:27Z</dcterms:modified>
</cp:coreProperties>
</file>