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38F3BB-B94C-495E-8BD2-4D49D91E2484}" type="datetimeFigureOut">
              <a:rPr lang="en-AU" smtClean="0"/>
              <a:t>8/11/2022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5A52F89-1550-43DC-9FAF-C67F13F0A276}" type="slidenum">
              <a:rPr lang="en-AU" smtClean="0"/>
              <a:t>‹#›</a:t>
            </a:fld>
            <a:endParaRPr lang="en-AU"/>
          </a:p>
        </p:txBody>
      </p:sp>
    </p:spTree>
    <p:extLst>
      <p:ext uri="{BB962C8B-B14F-4D97-AF65-F5344CB8AC3E}">
        <p14:creationId xmlns:p14="http://schemas.microsoft.com/office/powerpoint/2010/main" val="1177107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38F3BB-B94C-495E-8BD2-4D49D91E2484}" type="datetimeFigureOut">
              <a:rPr lang="en-AU" smtClean="0"/>
              <a:t>8/11/2022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5A52F89-1550-43DC-9FAF-C67F13F0A276}" type="slidenum">
              <a:rPr lang="en-AU" smtClean="0"/>
              <a:t>‹#›</a:t>
            </a:fld>
            <a:endParaRPr lang="en-AU"/>
          </a:p>
        </p:txBody>
      </p:sp>
    </p:spTree>
    <p:extLst>
      <p:ext uri="{BB962C8B-B14F-4D97-AF65-F5344CB8AC3E}">
        <p14:creationId xmlns:p14="http://schemas.microsoft.com/office/powerpoint/2010/main" val="2862603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38F3BB-B94C-495E-8BD2-4D49D91E2484}" type="datetimeFigureOut">
              <a:rPr lang="en-AU" smtClean="0"/>
              <a:t>8/11/2022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5A52F89-1550-43DC-9FAF-C67F13F0A276}" type="slidenum">
              <a:rPr lang="en-AU" smtClean="0"/>
              <a:t>‹#›</a:t>
            </a:fld>
            <a:endParaRPr lang="en-AU"/>
          </a:p>
        </p:txBody>
      </p:sp>
    </p:spTree>
    <p:extLst>
      <p:ext uri="{BB962C8B-B14F-4D97-AF65-F5344CB8AC3E}">
        <p14:creationId xmlns:p14="http://schemas.microsoft.com/office/powerpoint/2010/main" val="1088482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38F3BB-B94C-495E-8BD2-4D49D91E2484}" type="datetimeFigureOut">
              <a:rPr lang="en-AU" smtClean="0"/>
              <a:t>8/11/2022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5A52F89-1550-43DC-9FAF-C67F13F0A276}" type="slidenum">
              <a:rPr lang="en-AU" smtClean="0"/>
              <a:t>‹#›</a:t>
            </a:fld>
            <a:endParaRPr lang="en-AU"/>
          </a:p>
        </p:txBody>
      </p:sp>
    </p:spTree>
    <p:extLst>
      <p:ext uri="{BB962C8B-B14F-4D97-AF65-F5344CB8AC3E}">
        <p14:creationId xmlns:p14="http://schemas.microsoft.com/office/powerpoint/2010/main" val="1267130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38F3BB-B94C-495E-8BD2-4D49D91E2484}" type="datetimeFigureOut">
              <a:rPr lang="en-AU" smtClean="0"/>
              <a:t>8/11/2022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5A52F89-1550-43DC-9FAF-C67F13F0A276}" type="slidenum">
              <a:rPr lang="en-AU" smtClean="0"/>
              <a:t>‹#›</a:t>
            </a:fld>
            <a:endParaRPr lang="en-AU"/>
          </a:p>
        </p:txBody>
      </p:sp>
    </p:spTree>
    <p:extLst>
      <p:ext uri="{BB962C8B-B14F-4D97-AF65-F5344CB8AC3E}">
        <p14:creationId xmlns:p14="http://schemas.microsoft.com/office/powerpoint/2010/main" val="2001783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B38F3BB-B94C-495E-8BD2-4D49D91E2484}" type="datetimeFigureOut">
              <a:rPr lang="en-AU" smtClean="0"/>
              <a:t>8/11/2022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5A52F89-1550-43DC-9FAF-C67F13F0A276}" type="slidenum">
              <a:rPr lang="en-AU" smtClean="0"/>
              <a:t>‹#›</a:t>
            </a:fld>
            <a:endParaRPr lang="en-AU"/>
          </a:p>
        </p:txBody>
      </p:sp>
    </p:spTree>
    <p:extLst>
      <p:ext uri="{BB962C8B-B14F-4D97-AF65-F5344CB8AC3E}">
        <p14:creationId xmlns:p14="http://schemas.microsoft.com/office/powerpoint/2010/main" val="2085341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B38F3BB-B94C-495E-8BD2-4D49D91E2484}" type="datetimeFigureOut">
              <a:rPr lang="en-AU" smtClean="0"/>
              <a:t>8/11/2022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E5A52F89-1550-43DC-9FAF-C67F13F0A276}" type="slidenum">
              <a:rPr lang="en-AU" smtClean="0"/>
              <a:t>‹#›</a:t>
            </a:fld>
            <a:endParaRPr lang="en-AU"/>
          </a:p>
        </p:txBody>
      </p:sp>
    </p:spTree>
    <p:extLst>
      <p:ext uri="{BB962C8B-B14F-4D97-AF65-F5344CB8AC3E}">
        <p14:creationId xmlns:p14="http://schemas.microsoft.com/office/powerpoint/2010/main" val="3976653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B38F3BB-B94C-495E-8BD2-4D49D91E2484}" type="datetimeFigureOut">
              <a:rPr lang="en-AU" smtClean="0"/>
              <a:t>8/11/2022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E5A52F89-1550-43DC-9FAF-C67F13F0A276}" type="slidenum">
              <a:rPr lang="en-AU" smtClean="0"/>
              <a:t>‹#›</a:t>
            </a:fld>
            <a:endParaRPr lang="en-AU"/>
          </a:p>
        </p:txBody>
      </p:sp>
    </p:spTree>
    <p:extLst>
      <p:ext uri="{BB962C8B-B14F-4D97-AF65-F5344CB8AC3E}">
        <p14:creationId xmlns:p14="http://schemas.microsoft.com/office/powerpoint/2010/main" val="1340689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38F3BB-B94C-495E-8BD2-4D49D91E2484}" type="datetimeFigureOut">
              <a:rPr lang="en-AU" smtClean="0"/>
              <a:t>8/11/2022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E5A52F89-1550-43DC-9FAF-C67F13F0A276}" type="slidenum">
              <a:rPr lang="en-AU" smtClean="0"/>
              <a:t>‹#›</a:t>
            </a:fld>
            <a:endParaRPr lang="en-AU"/>
          </a:p>
        </p:txBody>
      </p:sp>
    </p:spTree>
    <p:extLst>
      <p:ext uri="{BB962C8B-B14F-4D97-AF65-F5344CB8AC3E}">
        <p14:creationId xmlns:p14="http://schemas.microsoft.com/office/powerpoint/2010/main" val="2984247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B38F3BB-B94C-495E-8BD2-4D49D91E2484}" type="datetimeFigureOut">
              <a:rPr lang="en-AU" smtClean="0"/>
              <a:t>8/11/2022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5A52F89-1550-43DC-9FAF-C67F13F0A276}" type="slidenum">
              <a:rPr lang="en-AU" smtClean="0"/>
              <a:t>‹#›</a:t>
            </a:fld>
            <a:endParaRPr lang="en-AU"/>
          </a:p>
        </p:txBody>
      </p:sp>
    </p:spTree>
    <p:extLst>
      <p:ext uri="{BB962C8B-B14F-4D97-AF65-F5344CB8AC3E}">
        <p14:creationId xmlns:p14="http://schemas.microsoft.com/office/powerpoint/2010/main" val="1137496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B38F3BB-B94C-495E-8BD2-4D49D91E2484}" type="datetimeFigureOut">
              <a:rPr lang="en-AU" smtClean="0"/>
              <a:t>8/11/2022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5A52F89-1550-43DC-9FAF-C67F13F0A276}" type="slidenum">
              <a:rPr lang="en-AU" smtClean="0"/>
              <a:t>‹#›</a:t>
            </a:fld>
            <a:endParaRPr lang="en-AU"/>
          </a:p>
        </p:txBody>
      </p:sp>
    </p:spTree>
    <p:extLst>
      <p:ext uri="{BB962C8B-B14F-4D97-AF65-F5344CB8AC3E}">
        <p14:creationId xmlns:p14="http://schemas.microsoft.com/office/powerpoint/2010/main" val="3027629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38F3BB-B94C-495E-8BD2-4D49D91E2484}" type="datetimeFigureOut">
              <a:rPr lang="en-AU" smtClean="0"/>
              <a:t>8/11/2022</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A52F89-1550-43DC-9FAF-C67F13F0A276}" type="slidenum">
              <a:rPr lang="en-AU" smtClean="0"/>
              <a:t>‹#›</a:t>
            </a:fld>
            <a:endParaRPr lang="en-AU"/>
          </a:p>
        </p:txBody>
      </p:sp>
    </p:spTree>
    <p:extLst>
      <p:ext uri="{BB962C8B-B14F-4D97-AF65-F5344CB8AC3E}">
        <p14:creationId xmlns:p14="http://schemas.microsoft.com/office/powerpoint/2010/main" val="285067065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biblegateway.com/passage/?search=Revelation+17%3A1-7&amp;version=TLV#fen-TLV-31041b" TargetMode="External"/><Relationship Id="rId2" Type="http://schemas.openxmlformats.org/officeDocument/2006/relationships/hyperlink" Target="https://www.biblegateway.com/passage/?search=Revelation+17%3A1-7&amp;version=TLV#fen-TLV-31038a" TargetMode="External"/><Relationship Id="rId1" Type="http://schemas.openxmlformats.org/officeDocument/2006/relationships/slideLayout" Target="../slideLayouts/slideLayout2.xml"/><Relationship Id="rId5" Type="http://schemas.openxmlformats.org/officeDocument/2006/relationships/hyperlink" Target="https://www.biblegateway.com/passage/?search=Revelation+17%3A1-7&amp;version=TLV#fen-TLV-31041d" TargetMode="External"/><Relationship Id="rId4" Type="http://schemas.openxmlformats.org/officeDocument/2006/relationships/hyperlink" Target="https://www.biblegateway.com/passage/?search=Revelation+17%3A1-7&amp;version=TLV#fen-TLV-31041c"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0852766-0E36-4C27-89EF-CEF7D4B1950E}"/>
              </a:ext>
            </a:extLst>
          </p:cNvPr>
          <p:cNvSpPr>
            <a:spLocks noGrp="1"/>
          </p:cNvSpPr>
          <p:nvPr>
            <p:ph type="title"/>
          </p:nvPr>
        </p:nvSpPr>
        <p:spPr>
          <a:xfrm>
            <a:off x="838200" y="365125"/>
            <a:ext cx="10515600" cy="380599"/>
          </a:xfrm>
        </p:spPr>
        <p:txBody>
          <a:bodyPr>
            <a:normAutofit fontScale="90000"/>
          </a:bodyPr>
          <a:lstStyle/>
          <a:p>
            <a:r>
              <a:rPr lang="en-US" b="1" dirty="0">
                <a:solidFill>
                  <a:srgbClr val="00B0F0"/>
                </a:solidFill>
              </a:rPr>
              <a:t>It pays to be wise – 6/11/21</a:t>
            </a:r>
            <a:endParaRPr lang="en-AU" b="1" dirty="0">
              <a:solidFill>
                <a:srgbClr val="00B0F0"/>
              </a:solidFill>
            </a:endParaRPr>
          </a:p>
        </p:txBody>
      </p:sp>
      <p:sp>
        <p:nvSpPr>
          <p:cNvPr id="5" name="Content Placeholder 4">
            <a:extLst>
              <a:ext uri="{FF2B5EF4-FFF2-40B4-BE49-F238E27FC236}">
                <a16:creationId xmlns:a16="http://schemas.microsoft.com/office/drawing/2014/main" id="{B43E5F47-B2A4-4DE8-8FEB-0B6A7DAEDA9E}"/>
              </a:ext>
            </a:extLst>
          </p:cNvPr>
          <p:cNvSpPr>
            <a:spLocks noGrp="1"/>
          </p:cNvSpPr>
          <p:nvPr>
            <p:ph idx="1"/>
          </p:nvPr>
        </p:nvSpPr>
        <p:spPr>
          <a:xfrm>
            <a:off x="838200" y="923278"/>
            <a:ext cx="10515600" cy="5253685"/>
          </a:xfrm>
        </p:spPr>
        <p:txBody>
          <a:bodyPr/>
          <a:lstStyle/>
          <a:p>
            <a:pPr>
              <a:lnSpc>
                <a:spcPct val="115000"/>
              </a:lnSpc>
              <a:spcAft>
                <a:spcPts val="1000"/>
              </a:spcAft>
            </a:pPr>
            <a:r>
              <a:rPr lang="en-AU" sz="2400" dirty="0">
                <a:effectLst/>
                <a:latin typeface="Arial" panose="020B0604020202020204" pitchFamily="34" charset="0"/>
                <a:ea typeface="Calibri" panose="020F0502020204030204" pitchFamily="34" charset="0"/>
                <a:cs typeface="Times New Roman" panose="02020603050405020304" pitchFamily="18" charset="0"/>
              </a:rPr>
              <a:t>There are so many voices crying out for our “spiritual business” it can be very difficult to make choices let alone informed choices.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Arial" panose="020B0604020202020204" pitchFamily="34" charset="0"/>
                <a:ea typeface="Calibri" panose="020F0502020204030204" pitchFamily="34" charset="0"/>
                <a:cs typeface="Times New Roman" panose="02020603050405020304" pitchFamily="18" charset="0"/>
              </a:rPr>
              <a:t>However, for those of us who belong to the House of Israel the choice and choices should have been made.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Arial" panose="020B0604020202020204" pitchFamily="34" charset="0"/>
                <a:ea typeface="Calibri" panose="020F0502020204030204" pitchFamily="34" charset="0"/>
                <a:cs typeface="Times New Roman" panose="02020603050405020304" pitchFamily="18" charset="0"/>
              </a:rPr>
              <a:t>Our problems come with the many voices that are vying for attention at the “dinner table”. To make informed choices in this environment we require a good grasp and understanding of Torah.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Arial" panose="020B0604020202020204" pitchFamily="34" charset="0"/>
                <a:ea typeface="Calibri" panose="020F0502020204030204" pitchFamily="34" charset="0"/>
                <a:cs typeface="Times New Roman" panose="02020603050405020304" pitchFamily="18" charset="0"/>
              </a:rPr>
              <a:t>If a voice is speaking against biblical Torah then that voice should be discarded.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641906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3396E-A983-4B1E-8C53-A354F5BFA9D1}"/>
              </a:ext>
            </a:extLst>
          </p:cNvPr>
          <p:cNvSpPr>
            <a:spLocks noGrp="1"/>
          </p:cNvSpPr>
          <p:nvPr>
            <p:ph type="title"/>
          </p:nvPr>
        </p:nvSpPr>
        <p:spPr>
          <a:xfrm>
            <a:off x="838200" y="365125"/>
            <a:ext cx="10515600" cy="487131"/>
          </a:xfrm>
        </p:spPr>
        <p:txBody>
          <a:bodyPr>
            <a:normAutofit fontScale="90000"/>
          </a:bodyPr>
          <a:lstStyle/>
          <a:p>
            <a:r>
              <a:rPr lang="en-AU" b="1" dirty="0">
                <a:solidFill>
                  <a:srgbClr val="00B0F0"/>
                </a:solidFill>
              </a:rPr>
              <a:t>It pays to be wise – 6/11/21</a:t>
            </a:r>
          </a:p>
        </p:txBody>
      </p:sp>
      <p:sp>
        <p:nvSpPr>
          <p:cNvPr id="3" name="Content Placeholder 2">
            <a:extLst>
              <a:ext uri="{FF2B5EF4-FFF2-40B4-BE49-F238E27FC236}">
                <a16:creationId xmlns:a16="http://schemas.microsoft.com/office/drawing/2014/main" id="{BAEF2B34-8DDF-4CA6-B294-536D04923332}"/>
              </a:ext>
            </a:extLst>
          </p:cNvPr>
          <p:cNvSpPr>
            <a:spLocks noGrp="1"/>
          </p:cNvSpPr>
          <p:nvPr>
            <p:ph idx="1"/>
          </p:nvPr>
        </p:nvSpPr>
        <p:spPr>
          <a:xfrm>
            <a:off x="838200" y="994299"/>
            <a:ext cx="10515600" cy="5182664"/>
          </a:xfrm>
        </p:spPr>
        <p:txBody>
          <a:bodyPr>
            <a:normAutofit lnSpcReduction="10000"/>
          </a:bodyPr>
          <a:lstStyle/>
          <a:p>
            <a:r>
              <a:rPr lang="en-AU" sz="2400" dirty="0">
                <a:effectLst/>
                <a:latin typeface="Arial" panose="020B0604020202020204" pitchFamily="34" charset="0"/>
                <a:ea typeface="Calibri" panose="020F0502020204030204" pitchFamily="34" charset="0"/>
              </a:rPr>
              <a:t>This will never change, so if you believe you belong to the nation of Israel, should you not be embracing the Torah? For a child of Israel to embrace teachings outside of Torah is faithlessness. Again I have to ask the question.</a:t>
            </a:r>
          </a:p>
          <a:p>
            <a:r>
              <a:rPr lang="en-AU" sz="2400" dirty="0">
                <a:effectLst/>
                <a:latin typeface="Arial" panose="020B0604020202020204" pitchFamily="34" charset="0"/>
                <a:ea typeface="Calibri" panose="020F0502020204030204" pitchFamily="34" charset="0"/>
              </a:rPr>
              <a:t> Do you embrace the Sabbath or Sunday? Do you embrace Christmas or Yom Teruah? Do you embrace Easter or Pesach? Do you embrace the appointed times of our Father or the appointed times of “men”? These are very important questions, because it reflects on whether you are embracing the words from a strange woman or the Word of </a:t>
            </a:r>
            <a:r>
              <a:rPr lang="en-AU" sz="2400" dirty="0" err="1">
                <a:effectLst/>
                <a:latin typeface="Arial" panose="020B0604020202020204" pitchFamily="34" charset="0"/>
                <a:ea typeface="Calibri" panose="020F0502020204030204" pitchFamily="34" charset="0"/>
              </a:rPr>
              <a:t>HaShem</a:t>
            </a:r>
            <a:r>
              <a:rPr lang="en-AU" sz="2400" dirty="0">
                <a:effectLst/>
                <a:latin typeface="Arial" panose="020B0604020202020204" pitchFamily="34" charset="0"/>
                <a:ea typeface="Calibri" panose="020F0502020204030204" pitchFamily="34" charset="0"/>
              </a:rPr>
              <a:t>, the Holy One of Israel.</a:t>
            </a:r>
          </a:p>
          <a:p>
            <a:r>
              <a:rPr lang="en-AU" sz="2400" dirty="0">
                <a:effectLst/>
                <a:latin typeface="Arial" panose="020B0604020202020204" pitchFamily="34" charset="0"/>
                <a:ea typeface="Calibri" panose="020F0502020204030204" pitchFamily="34" charset="0"/>
              </a:rPr>
              <a:t> </a:t>
            </a:r>
            <a:r>
              <a:rPr lang="en-AU" sz="2400" dirty="0">
                <a:effectLst/>
                <a:latin typeface="Arial" panose="020B0604020202020204" pitchFamily="34" charset="0"/>
                <a:ea typeface="Calibri" panose="020F0502020204030204" pitchFamily="34" charset="0"/>
                <a:cs typeface="Times New Roman" panose="02020603050405020304" pitchFamily="18" charset="0"/>
              </a:rPr>
              <a:t>We must not underestimate the alluring invitation of a “strange woman”. Millions if not billions of Christians say they are walking in the footsteps of Jesus, yet refuse to embrace Torah. What these folk are doing is walking in the footsteps of a mirage, as </a:t>
            </a:r>
            <a:r>
              <a:rPr lang="en-AU" sz="2400" dirty="0" err="1">
                <a:effectLst/>
                <a:latin typeface="Arial" panose="020B0604020202020204" pitchFamily="34" charset="0"/>
                <a:ea typeface="Calibri" panose="020F0502020204030204" pitchFamily="34" charset="0"/>
                <a:cs typeface="Times New Roman" panose="02020603050405020304" pitchFamily="18" charset="0"/>
              </a:rPr>
              <a:t>Yeshua</a:t>
            </a:r>
            <a:r>
              <a:rPr lang="en-AU" sz="2400" dirty="0">
                <a:effectLst/>
                <a:latin typeface="Arial" panose="020B0604020202020204" pitchFamily="34" charset="0"/>
                <a:ea typeface="Calibri" panose="020F0502020204030204" pitchFamily="34" charset="0"/>
                <a:cs typeface="Times New Roman" panose="02020603050405020304" pitchFamily="18" charset="0"/>
              </a:rPr>
              <a:t> [the biblical </a:t>
            </a:r>
            <a:r>
              <a:rPr lang="en-AU" sz="2400" dirty="0" err="1">
                <a:effectLst/>
                <a:latin typeface="Arial" panose="020B0604020202020204" pitchFamily="34" charset="0"/>
                <a:ea typeface="Calibri" panose="020F0502020204030204" pitchFamily="34" charset="0"/>
                <a:cs typeface="Times New Roman" panose="02020603050405020304" pitchFamily="18" charset="0"/>
              </a:rPr>
              <a:t>Moshich</a:t>
            </a:r>
            <a:r>
              <a:rPr lang="en-AU" sz="2400" dirty="0">
                <a:effectLst/>
                <a:latin typeface="Arial" panose="020B0604020202020204" pitchFamily="34" charset="0"/>
                <a:ea typeface="Calibri" panose="020F0502020204030204" pitchFamily="34" charset="0"/>
                <a:cs typeface="Times New Roman" panose="02020603050405020304" pitchFamily="18" charset="0"/>
              </a:rPr>
              <a:t>] is the living Torah and His footsteps are the imprint of Torah.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029628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916F2-7AEA-40B2-99B6-112344B8534C}"/>
              </a:ext>
            </a:extLst>
          </p:cNvPr>
          <p:cNvSpPr>
            <a:spLocks noGrp="1"/>
          </p:cNvSpPr>
          <p:nvPr>
            <p:ph type="title"/>
          </p:nvPr>
        </p:nvSpPr>
        <p:spPr>
          <a:xfrm>
            <a:off x="838200" y="365126"/>
            <a:ext cx="10515600" cy="460498"/>
          </a:xfrm>
        </p:spPr>
        <p:txBody>
          <a:bodyPr>
            <a:normAutofit fontScale="90000"/>
          </a:bodyPr>
          <a:lstStyle/>
          <a:p>
            <a:r>
              <a:rPr lang="en-US" b="1" dirty="0">
                <a:solidFill>
                  <a:srgbClr val="00B0F0"/>
                </a:solidFill>
              </a:rPr>
              <a:t>It pays to be wise – 6/11/21</a:t>
            </a:r>
            <a:endParaRPr lang="en-AU" b="1" dirty="0">
              <a:solidFill>
                <a:srgbClr val="00B0F0"/>
              </a:solidFill>
            </a:endParaRPr>
          </a:p>
        </p:txBody>
      </p:sp>
      <p:sp>
        <p:nvSpPr>
          <p:cNvPr id="3" name="Content Placeholder 2">
            <a:extLst>
              <a:ext uri="{FF2B5EF4-FFF2-40B4-BE49-F238E27FC236}">
                <a16:creationId xmlns:a16="http://schemas.microsoft.com/office/drawing/2014/main" id="{F6D1803A-9541-4165-8BC8-2D025A5C15D7}"/>
              </a:ext>
            </a:extLst>
          </p:cNvPr>
          <p:cNvSpPr>
            <a:spLocks noGrp="1"/>
          </p:cNvSpPr>
          <p:nvPr>
            <p:ph idx="1"/>
          </p:nvPr>
        </p:nvSpPr>
        <p:spPr>
          <a:xfrm>
            <a:off x="838200" y="932155"/>
            <a:ext cx="10515600" cy="5271441"/>
          </a:xfrm>
        </p:spPr>
        <p:txBody>
          <a:bodyPr>
            <a:normAutofit fontScale="92500"/>
          </a:bodyPr>
          <a:lstStyle/>
          <a:p>
            <a:pPr>
              <a:lnSpc>
                <a:spcPct val="115000"/>
              </a:lnSpc>
              <a:spcAft>
                <a:spcPts val="1000"/>
              </a:spcAft>
            </a:pPr>
            <a:r>
              <a:rPr lang="en-AU" sz="2400" dirty="0">
                <a:effectLst/>
                <a:latin typeface="Arial" panose="020B0604020202020204" pitchFamily="34" charset="0"/>
                <a:ea typeface="Calibri" panose="020F0502020204030204" pitchFamily="34" charset="0"/>
                <a:cs typeface="Times New Roman" panose="02020603050405020304" pitchFamily="18" charset="0"/>
              </a:rPr>
              <a:t>Let us remind ourselves of the plea from our Father.</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b="1" i="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“My son, pay attention to my wisdom; incline your ear to my understanding; so that you will preserve discretion and your lips keep watch over knowledge”.</a:t>
            </a:r>
            <a:endParaRPr lang="en-AU"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Arial" panose="020B0604020202020204" pitchFamily="34" charset="0"/>
                <a:ea typeface="Calibri" panose="020F0502020204030204" pitchFamily="34" charset="0"/>
                <a:cs typeface="Times New Roman" panose="02020603050405020304" pitchFamily="18" charset="0"/>
              </a:rPr>
              <a:t>As Children of Israel we must receive our wisdom from </a:t>
            </a:r>
            <a:r>
              <a:rPr lang="en-AU" sz="2400" dirty="0" err="1">
                <a:effectLst/>
                <a:latin typeface="Arial" panose="020B0604020202020204" pitchFamily="34" charset="0"/>
                <a:ea typeface="Calibri" panose="020F0502020204030204" pitchFamily="34" charset="0"/>
                <a:cs typeface="Times New Roman" panose="02020603050405020304" pitchFamily="18" charset="0"/>
              </a:rPr>
              <a:t>HaShem</a:t>
            </a:r>
            <a:r>
              <a:rPr lang="en-AU" sz="2400" dirty="0">
                <a:effectLst/>
                <a:latin typeface="Arial" panose="020B0604020202020204" pitchFamily="34" charset="0"/>
                <a:ea typeface="Calibri" panose="020F0502020204030204" pitchFamily="34" charset="0"/>
                <a:cs typeface="Times New Roman" panose="02020603050405020304" pitchFamily="18" charset="0"/>
              </a:rPr>
              <a:t>. There is no other valid choice, as all other choices and voices will lead you down to Hell. These are not my thoughts or expressions; it is the Word of </a:t>
            </a:r>
            <a:r>
              <a:rPr lang="en-AU" sz="2400" dirty="0" err="1">
                <a:effectLst/>
                <a:latin typeface="Arial" panose="020B0604020202020204" pitchFamily="34" charset="0"/>
                <a:ea typeface="Calibri" panose="020F0502020204030204" pitchFamily="34" charset="0"/>
                <a:cs typeface="Times New Roman" panose="02020603050405020304" pitchFamily="18" charset="0"/>
              </a:rPr>
              <a:t>HaShem</a:t>
            </a:r>
            <a:r>
              <a:rPr lang="en-AU" sz="2400" dirty="0">
                <a:effectLst/>
                <a:latin typeface="Arial" panose="020B0604020202020204" pitchFamily="34" charset="0"/>
                <a:ea typeface="Calibri" panose="020F0502020204030204" pitchFamily="34" charset="0"/>
                <a:cs typeface="Times New Roman" panose="02020603050405020304" pitchFamily="18" charset="0"/>
              </a:rPr>
              <a:t>. </a:t>
            </a:r>
          </a:p>
          <a:p>
            <a:pPr>
              <a:lnSpc>
                <a:spcPct val="115000"/>
              </a:lnSpc>
              <a:spcAft>
                <a:spcPts val="1000"/>
              </a:spcAft>
            </a:pPr>
            <a:r>
              <a:rPr lang="en-AU" sz="2400" dirty="0">
                <a:effectLst/>
                <a:latin typeface="Arial" panose="020B0604020202020204" pitchFamily="34" charset="0"/>
                <a:ea typeface="Calibri" panose="020F0502020204030204" pitchFamily="34" charset="0"/>
                <a:cs typeface="Times New Roman" panose="02020603050405020304" pitchFamily="18" charset="0"/>
              </a:rPr>
              <a:t>May the words of Joshua ring in our ears; </a:t>
            </a:r>
            <a:r>
              <a:rPr lang="en-AU" sz="24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“Choose today whom you are going to serve”. </a:t>
            </a:r>
            <a:r>
              <a:rPr lang="en-AU" sz="2400" dirty="0">
                <a:effectLst/>
                <a:latin typeface="Arial" panose="020B0604020202020204" pitchFamily="34" charset="0"/>
                <a:ea typeface="Calibri" panose="020F0502020204030204" pitchFamily="34" charset="0"/>
                <a:cs typeface="Times New Roman" panose="02020603050405020304" pitchFamily="18" charset="0"/>
              </a:rPr>
              <a:t>This statement rings just as true today as it did in Joshua’s time. I can only pray that you shun the enticing lips of strange women and choose to follow in the wise counsel of </a:t>
            </a:r>
            <a:r>
              <a:rPr lang="en-AU" sz="2400" dirty="0" err="1">
                <a:effectLst/>
                <a:latin typeface="Arial" panose="020B0604020202020204" pitchFamily="34" charset="0"/>
                <a:ea typeface="Calibri" panose="020F0502020204030204" pitchFamily="34" charset="0"/>
                <a:cs typeface="Times New Roman" panose="02020603050405020304" pitchFamily="18" charset="0"/>
              </a:rPr>
              <a:t>HaShem</a:t>
            </a:r>
            <a:r>
              <a:rPr lang="en-AU" sz="2400" dirty="0">
                <a:effectLst/>
                <a:latin typeface="Arial" panose="020B0604020202020204" pitchFamily="34" charset="0"/>
                <a:ea typeface="Calibri" panose="020F0502020204030204" pitchFamily="34" charset="0"/>
                <a:cs typeface="Times New Roman" panose="02020603050405020304" pitchFamily="18" charset="0"/>
              </a:rPr>
              <a:t>, embracing His Holy Torah and </a:t>
            </a:r>
            <a:r>
              <a:rPr lang="en-AU" sz="2400" dirty="0" err="1">
                <a:effectLst/>
                <a:latin typeface="Arial" panose="020B0604020202020204" pitchFamily="34" charset="0"/>
                <a:ea typeface="Calibri" panose="020F0502020204030204" pitchFamily="34" charset="0"/>
                <a:cs typeface="Times New Roman" panose="02020603050405020304" pitchFamily="18" charset="0"/>
              </a:rPr>
              <a:t>Moshiach</a:t>
            </a:r>
            <a:r>
              <a:rPr lang="en-AU" sz="2400" dirty="0">
                <a:effectLst/>
                <a:latin typeface="Arial" panose="020B0604020202020204" pitchFamily="34" charset="0"/>
                <a:ea typeface="Calibri" panose="020F0502020204030204" pitchFamily="34" charset="0"/>
                <a:cs typeface="Times New Roman" panose="02020603050405020304" pitchFamily="18" charset="0"/>
              </a:rPr>
              <a:t> </a:t>
            </a:r>
            <a:r>
              <a:rPr lang="en-AU" sz="2400" dirty="0" err="1">
                <a:effectLst/>
                <a:latin typeface="Arial" panose="020B0604020202020204" pitchFamily="34" charset="0"/>
                <a:ea typeface="Calibri" panose="020F0502020204030204" pitchFamily="34" charset="0"/>
                <a:cs typeface="Times New Roman" panose="02020603050405020304" pitchFamily="18" charset="0"/>
              </a:rPr>
              <a:t>Yeshua</a:t>
            </a:r>
            <a:r>
              <a:rPr lang="en-AU" sz="2400" dirty="0">
                <a:effectLst/>
                <a:latin typeface="Arial" panose="020B0604020202020204" pitchFamily="34" charset="0"/>
                <a:ea typeface="Calibri" panose="020F0502020204030204" pitchFamily="34" charset="0"/>
                <a:cs typeface="Times New Roman" panose="02020603050405020304" pitchFamily="18" charset="0"/>
              </a:rPr>
              <a:t>.</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100563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C8CA2-F059-4C0B-9C3D-67BA34FA4145}"/>
              </a:ext>
            </a:extLst>
          </p:cNvPr>
          <p:cNvSpPr>
            <a:spLocks noGrp="1"/>
          </p:cNvSpPr>
          <p:nvPr>
            <p:ph type="title"/>
          </p:nvPr>
        </p:nvSpPr>
        <p:spPr>
          <a:xfrm>
            <a:off x="838200" y="365126"/>
            <a:ext cx="10515600" cy="424988"/>
          </a:xfrm>
        </p:spPr>
        <p:txBody>
          <a:bodyPr>
            <a:normAutofit fontScale="90000"/>
          </a:bodyPr>
          <a:lstStyle/>
          <a:p>
            <a:r>
              <a:rPr lang="en-US" b="1" dirty="0">
                <a:solidFill>
                  <a:srgbClr val="00B0F0"/>
                </a:solidFill>
              </a:rPr>
              <a:t>It pays to </a:t>
            </a:r>
            <a:r>
              <a:rPr lang="en-US" b="1">
                <a:solidFill>
                  <a:srgbClr val="00B0F0"/>
                </a:solidFill>
              </a:rPr>
              <a:t>be wise </a:t>
            </a:r>
            <a:r>
              <a:rPr lang="en-US" b="1" dirty="0">
                <a:solidFill>
                  <a:srgbClr val="00B0F0"/>
                </a:solidFill>
              </a:rPr>
              <a:t>– 6/11/21</a:t>
            </a:r>
            <a:endParaRPr lang="en-AU" b="1" dirty="0">
              <a:solidFill>
                <a:srgbClr val="00B0F0"/>
              </a:solidFill>
            </a:endParaRPr>
          </a:p>
        </p:txBody>
      </p:sp>
      <p:sp>
        <p:nvSpPr>
          <p:cNvPr id="3" name="Content Placeholder 2">
            <a:extLst>
              <a:ext uri="{FF2B5EF4-FFF2-40B4-BE49-F238E27FC236}">
                <a16:creationId xmlns:a16="http://schemas.microsoft.com/office/drawing/2014/main" id="{0A873883-BA1F-4B69-9980-5021A09EE2B6}"/>
              </a:ext>
            </a:extLst>
          </p:cNvPr>
          <p:cNvSpPr>
            <a:spLocks noGrp="1"/>
          </p:cNvSpPr>
          <p:nvPr>
            <p:ph idx="1"/>
          </p:nvPr>
        </p:nvSpPr>
        <p:spPr>
          <a:xfrm>
            <a:off x="838200" y="985421"/>
            <a:ext cx="10515600" cy="5191542"/>
          </a:xfrm>
        </p:spPr>
        <p:txBody>
          <a:bodyPr/>
          <a:lstStyle/>
          <a:p>
            <a:r>
              <a:rPr lang="en-US" dirty="0"/>
              <a:t>You are most likely thinking – I have heard all this before.</a:t>
            </a:r>
          </a:p>
          <a:p>
            <a:r>
              <a:rPr lang="en-US" dirty="0"/>
              <a:t>He keeps banging on about the Torah, the importance thereof, the main stream Christian churches not following Torah…</a:t>
            </a:r>
          </a:p>
          <a:p>
            <a:r>
              <a:rPr lang="en-US" dirty="0"/>
              <a:t>Well I hope when hearing these repetitions, that you don’t only think it is for Christian ears – that would be a mistake.</a:t>
            </a:r>
          </a:p>
          <a:p>
            <a:r>
              <a:rPr lang="en-US" dirty="0"/>
              <a:t>It is for our ears – we have our own problems with </a:t>
            </a:r>
            <a:r>
              <a:rPr lang="en-US" dirty="0">
                <a:solidFill>
                  <a:srgbClr val="FFFF00"/>
                </a:solidFill>
              </a:rPr>
              <a:t>strange</a:t>
            </a:r>
            <a:r>
              <a:rPr lang="en-US" dirty="0"/>
              <a:t> women.</a:t>
            </a:r>
          </a:p>
          <a:p>
            <a:r>
              <a:rPr lang="en-US" dirty="0"/>
              <a:t>Never has there been a more vital time to shun such, and understand the Word, the Torah, the Prophecies, the Wisdom found in our Father’s teachings – never.</a:t>
            </a:r>
          </a:p>
          <a:p>
            <a:r>
              <a:rPr lang="en-US" dirty="0"/>
              <a:t>For our God, the Holy One of Israel is…</a:t>
            </a:r>
            <a:endParaRPr lang="en-AU" dirty="0"/>
          </a:p>
        </p:txBody>
      </p:sp>
    </p:spTree>
    <p:extLst>
      <p:ext uri="{BB962C8B-B14F-4D97-AF65-F5344CB8AC3E}">
        <p14:creationId xmlns:p14="http://schemas.microsoft.com/office/powerpoint/2010/main" val="1205692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02AC8-AB5A-47AB-9350-C659B5EEC715}"/>
              </a:ext>
            </a:extLst>
          </p:cNvPr>
          <p:cNvSpPr>
            <a:spLocks noGrp="1"/>
          </p:cNvSpPr>
          <p:nvPr>
            <p:ph type="title"/>
          </p:nvPr>
        </p:nvSpPr>
        <p:spPr>
          <a:xfrm>
            <a:off x="838200" y="365125"/>
            <a:ext cx="10515600" cy="442743"/>
          </a:xfrm>
        </p:spPr>
        <p:txBody>
          <a:bodyPr>
            <a:normAutofit fontScale="90000"/>
          </a:bodyPr>
          <a:lstStyle/>
          <a:p>
            <a:r>
              <a:rPr lang="en-US" b="1" dirty="0">
                <a:solidFill>
                  <a:srgbClr val="00B0F0"/>
                </a:solidFill>
              </a:rPr>
              <a:t>It pays to be wise – 6/11/21</a:t>
            </a:r>
            <a:endParaRPr lang="en-AU" b="1" dirty="0">
              <a:solidFill>
                <a:srgbClr val="00B0F0"/>
              </a:solidFill>
            </a:endParaRPr>
          </a:p>
        </p:txBody>
      </p:sp>
      <p:sp>
        <p:nvSpPr>
          <p:cNvPr id="3" name="Content Placeholder 2">
            <a:extLst>
              <a:ext uri="{FF2B5EF4-FFF2-40B4-BE49-F238E27FC236}">
                <a16:creationId xmlns:a16="http://schemas.microsoft.com/office/drawing/2014/main" id="{EC56D024-0328-4427-A702-96C3AB69EC27}"/>
              </a:ext>
            </a:extLst>
          </p:cNvPr>
          <p:cNvSpPr>
            <a:spLocks noGrp="1"/>
          </p:cNvSpPr>
          <p:nvPr>
            <p:ph idx="1"/>
          </p:nvPr>
        </p:nvSpPr>
        <p:spPr>
          <a:xfrm>
            <a:off x="838200" y="941033"/>
            <a:ext cx="10515600" cy="5235930"/>
          </a:xfrm>
        </p:spPr>
        <p:txBody>
          <a:bodyPr>
            <a:normAutofit lnSpcReduction="10000"/>
          </a:bodyPr>
          <a:lstStyle/>
          <a:p>
            <a:pPr>
              <a:lnSpc>
                <a:spcPct val="115000"/>
              </a:lnSpc>
              <a:spcAft>
                <a:spcPts val="1000"/>
              </a:spcAft>
            </a:pPr>
            <a:r>
              <a:rPr lang="en-AU" sz="2400" dirty="0">
                <a:effectLst/>
                <a:latin typeface="Arial" panose="020B0604020202020204" pitchFamily="34" charset="0"/>
                <a:ea typeface="Calibri" panose="020F0502020204030204" pitchFamily="34" charset="0"/>
                <a:cs typeface="Times New Roman" panose="02020603050405020304" pitchFamily="18" charset="0"/>
              </a:rPr>
              <a:t>The voice of </a:t>
            </a:r>
            <a:r>
              <a:rPr lang="en-AU" sz="2400" dirty="0" err="1">
                <a:effectLst/>
                <a:latin typeface="Arial" panose="020B0604020202020204" pitchFamily="34" charset="0"/>
                <a:ea typeface="Calibri" panose="020F0502020204030204" pitchFamily="34" charset="0"/>
                <a:cs typeface="Times New Roman" panose="02020603050405020304" pitchFamily="18" charset="0"/>
              </a:rPr>
              <a:t>HaShem</a:t>
            </a:r>
            <a:r>
              <a:rPr lang="en-AU" sz="2400" dirty="0">
                <a:effectLst/>
                <a:latin typeface="Arial" panose="020B0604020202020204" pitchFamily="34" charset="0"/>
                <a:ea typeface="Calibri" panose="020F0502020204030204" pitchFamily="34" charset="0"/>
                <a:cs typeface="Times New Roman" panose="02020603050405020304" pitchFamily="18" charset="0"/>
              </a:rPr>
              <a:t> is the only voice we should be adhering too. The challenge we have is drafting out the voices that claim to be speaking on behalf of </a:t>
            </a:r>
            <a:r>
              <a:rPr lang="en-AU" sz="2400" dirty="0" err="1">
                <a:effectLst/>
                <a:latin typeface="Arial" panose="020B0604020202020204" pitchFamily="34" charset="0"/>
                <a:ea typeface="Calibri" panose="020F0502020204030204" pitchFamily="34" charset="0"/>
                <a:cs typeface="Times New Roman" panose="02020603050405020304" pitchFamily="18" charset="0"/>
              </a:rPr>
              <a:t>HaShem</a:t>
            </a:r>
            <a:r>
              <a:rPr lang="en-AU" sz="2400" dirty="0">
                <a:effectLst/>
                <a:latin typeface="Arial" panose="020B0604020202020204" pitchFamily="34" charset="0"/>
                <a:ea typeface="Calibri" panose="020F0502020204030204" pitchFamily="34" charset="0"/>
                <a:cs typeface="Times New Roman" panose="02020603050405020304" pitchFamily="18" charset="0"/>
              </a:rPr>
              <a:t> and </a:t>
            </a:r>
            <a:r>
              <a:rPr lang="en-AU" sz="2400" dirty="0" err="1">
                <a:effectLst/>
                <a:latin typeface="Arial" panose="020B0604020202020204" pitchFamily="34" charset="0"/>
                <a:ea typeface="Calibri" panose="020F0502020204030204" pitchFamily="34" charset="0"/>
                <a:cs typeface="Times New Roman" panose="02020603050405020304" pitchFamily="18" charset="0"/>
              </a:rPr>
              <a:t>HaMoshiach</a:t>
            </a:r>
            <a:r>
              <a:rPr lang="en-AU" sz="2400" dirty="0">
                <a:effectLst/>
                <a:latin typeface="Arial" panose="020B0604020202020204" pitchFamily="34" charset="0"/>
                <a:ea typeface="Calibri" panose="020F0502020204030204" pitchFamily="34" charset="0"/>
                <a:cs typeface="Times New Roman" panose="02020603050405020304" pitchFamily="18" charset="0"/>
              </a:rPr>
              <a:t> </a:t>
            </a:r>
            <a:r>
              <a:rPr lang="en-AU" sz="2400" dirty="0" err="1">
                <a:effectLst/>
                <a:latin typeface="Arial" panose="020B0604020202020204" pitchFamily="34" charset="0"/>
                <a:ea typeface="Calibri" panose="020F0502020204030204" pitchFamily="34" charset="0"/>
                <a:cs typeface="Times New Roman" panose="02020603050405020304" pitchFamily="18" charset="0"/>
              </a:rPr>
              <a:t>Yeshua</a:t>
            </a:r>
            <a:r>
              <a:rPr lang="en-AU" sz="2400" dirty="0">
                <a:effectLst/>
                <a:latin typeface="Arial" panose="020B0604020202020204" pitchFamily="34" charset="0"/>
                <a:ea typeface="Calibri" panose="020F0502020204030204" pitchFamily="34" charset="0"/>
                <a:cs typeface="Times New Roman" panose="02020603050405020304" pitchFamily="18" charset="0"/>
              </a:rPr>
              <a:t>, but are actually voices of another.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i="1" dirty="0">
                <a:solidFill>
                  <a:srgbClr val="FF0000"/>
                </a:solidFill>
              </a:rPr>
              <a:t>5 My son, attend unto my wisdom and bow thine ear to my understanding,</a:t>
            </a:r>
          </a:p>
          <a:p>
            <a:r>
              <a:rPr lang="en-US" sz="2400" i="1" baseline="30000" dirty="0">
                <a:solidFill>
                  <a:srgbClr val="FF0000"/>
                </a:solidFill>
              </a:rPr>
              <a:t>2 </a:t>
            </a:r>
            <a:r>
              <a:rPr lang="en-US" sz="2400" i="1" dirty="0">
                <a:solidFill>
                  <a:srgbClr val="FF0000"/>
                </a:solidFill>
              </a:rPr>
              <a:t>that thou mayest have regard for discretion, and that thy lips may keep knowledge.</a:t>
            </a:r>
          </a:p>
          <a:p>
            <a:r>
              <a:rPr lang="en-US" sz="2400" i="1" baseline="30000" dirty="0">
                <a:solidFill>
                  <a:srgbClr val="FF0000"/>
                </a:solidFill>
              </a:rPr>
              <a:t>3 </a:t>
            </a:r>
            <a:r>
              <a:rPr lang="en-US" sz="2400" i="1" dirty="0">
                <a:solidFill>
                  <a:srgbClr val="FF0000"/>
                </a:solidFill>
              </a:rPr>
              <a:t>For the lips of a </a:t>
            </a:r>
            <a:r>
              <a:rPr lang="en-US" sz="2400" b="1" i="1" dirty="0">
                <a:solidFill>
                  <a:srgbClr val="FFFF00"/>
                </a:solidFill>
              </a:rPr>
              <a:t>strange</a:t>
            </a:r>
            <a:r>
              <a:rPr lang="en-US" sz="2400" i="1" dirty="0">
                <a:solidFill>
                  <a:srgbClr val="FF0000"/>
                </a:solidFill>
              </a:rPr>
              <a:t> woman drip as a honeycomb, and her mouth is smoother than oil;</a:t>
            </a:r>
          </a:p>
          <a:p>
            <a:r>
              <a:rPr lang="en-US" sz="2400" i="1" baseline="30000" dirty="0">
                <a:solidFill>
                  <a:srgbClr val="FF0000"/>
                </a:solidFill>
              </a:rPr>
              <a:t>4 </a:t>
            </a:r>
            <a:r>
              <a:rPr lang="en-US" sz="2400" i="1" dirty="0">
                <a:solidFill>
                  <a:srgbClr val="FF0000"/>
                </a:solidFill>
              </a:rPr>
              <a:t>but her end is as bitter as wormwood, sharp as a two edged sword.</a:t>
            </a:r>
          </a:p>
          <a:p>
            <a:r>
              <a:rPr lang="en-US" sz="2400" i="1" baseline="30000" dirty="0">
                <a:solidFill>
                  <a:srgbClr val="FF0000"/>
                </a:solidFill>
              </a:rPr>
              <a:t>5 </a:t>
            </a:r>
            <a:r>
              <a:rPr lang="en-US" sz="2400" i="1" dirty="0">
                <a:solidFill>
                  <a:srgbClr val="FF0000"/>
                </a:solidFill>
              </a:rPr>
              <a:t>Her feet go down to death; her steps take hold on hell.</a:t>
            </a:r>
          </a:p>
          <a:p>
            <a:r>
              <a:rPr lang="en-US" sz="2400" i="1" baseline="30000" dirty="0">
                <a:solidFill>
                  <a:srgbClr val="FF0000"/>
                </a:solidFill>
              </a:rPr>
              <a:t>6 </a:t>
            </a:r>
            <a:r>
              <a:rPr lang="en-US" sz="2400" i="1" dirty="0">
                <a:solidFill>
                  <a:srgbClr val="FF0000"/>
                </a:solidFill>
              </a:rPr>
              <a:t>Lest thou shouldest ponder the path of life, her ways are wandering, that thou canst not know them.</a:t>
            </a:r>
            <a:r>
              <a:rPr lang="en-AU" sz="2400" i="1" dirty="0">
                <a:solidFill>
                  <a:srgbClr val="FF0000"/>
                </a:solidFill>
                <a:effectLst/>
                <a:latin typeface="Arial" panose="020B0604020202020204" pitchFamily="34" charset="0"/>
                <a:ea typeface="Times New Roman" panose="02020603050405020304" pitchFamily="18" charset="0"/>
              </a:rPr>
              <a:t> </a:t>
            </a:r>
            <a:r>
              <a:rPr lang="en-AU" sz="2400" i="1" dirty="0">
                <a:effectLst/>
                <a:latin typeface="Arial" panose="020B0604020202020204" pitchFamily="34" charset="0"/>
                <a:ea typeface="Times New Roman" panose="02020603050405020304" pitchFamily="18" charset="0"/>
              </a:rPr>
              <a:t> Proverbs 5:1-6.</a:t>
            </a:r>
            <a:endParaRPr lang="en-AU" sz="2400" dirty="0">
              <a:effectLst/>
              <a:latin typeface="Times New Roman" panose="02020603050405020304" pitchFamily="18" charset="0"/>
              <a:ea typeface="Times New Roman" panose="02020603050405020304" pitchFamily="18" charset="0"/>
            </a:endParaRPr>
          </a:p>
          <a:p>
            <a:endParaRPr lang="en-AU" dirty="0"/>
          </a:p>
        </p:txBody>
      </p:sp>
    </p:spTree>
    <p:extLst>
      <p:ext uri="{BB962C8B-B14F-4D97-AF65-F5344CB8AC3E}">
        <p14:creationId xmlns:p14="http://schemas.microsoft.com/office/powerpoint/2010/main" val="566128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092E9-A636-46F1-BFDA-0BAAE41012C3}"/>
              </a:ext>
            </a:extLst>
          </p:cNvPr>
          <p:cNvSpPr>
            <a:spLocks noGrp="1"/>
          </p:cNvSpPr>
          <p:nvPr>
            <p:ph type="title"/>
          </p:nvPr>
        </p:nvSpPr>
        <p:spPr>
          <a:xfrm>
            <a:off x="838200" y="365125"/>
            <a:ext cx="10515600" cy="389477"/>
          </a:xfrm>
        </p:spPr>
        <p:txBody>
          <a:bodyPr>
            <a:normAutofit fontScale="90000"/>
          </a:bodyPr>
          <a:lstStyle/>
          <a:p>
            <a:r>
              <a:rPr lang="en-AU" b="1" dirty="0">
                <a:solidFill>
                  <a:srgbClr val="00B0F0"/>
                </a:solidFill>
              </a:rPr>
              <a:t>It pays to be wise – 6/11/21</a:t>
            </a:r>
          </a:p>
        </p:txBody>
      </p:sp>
      <p:sp>
        <p:nvSpPr>
          <p:cNvPr id="3" name="Content Placeholder 2">
            <a:extLst>
              <a:ext uri="{FF2B5EF4-FFF2-40B4-BE49-F238E27FC236}">
                <a16:creationId xmlns:a16="http://schemas.microsoft.com/office/drawing/2014/main" id="{985DC6B9-E161-4186-82DD-4809836729ED}"/>
              </a:ext>
            </a:extLst>
          </p:cNvPr>
          <p:cNvSpPr>
            <a:spLocks noGrp="1"/>
          </p:cNvSpPr>
          <p:nvPr>
            <p:ph idx="1"/>
          </p:nvPr>
        </p:nvSpPr>
        <p:spPr>
          <a:xfrm>
            <a:off x="838200" y="923278"/>
            <a:ext cx="10515600" cy="5280318"/>
          </a:xfrm>
        </p:spPr>
        <p:txBody>
          <a:bodyPr/>
          <a:lstStyle/>
          <a:p>
            <a:r>
              <a:rPr lang="en-AU" sz="2400" dirty="0">
                <a:effectLst/>
                <a:latin typeface="Arial" panose="020B0604020202020204" pitchFamily="34" charset="0"/>
                <a:ea typeface="Calibri" panose="020F0502020204030204" pitchFamily="34" charset="0"/>
              </a:rPr>
              <a:t>Please note that any voice other than the voice of </a:t>
            </a:r>
            <a:r>
              <a:rPr lang="en-AU" sz="2400" dirty="0" err="1">
                <a:effectLst/>
                <a:latin typeface="Arial" panose="020B0604020202020204" pitchFamily="34" charset="0"/>
                <a:ea typeface="Calibri" panose="020F0502020204030204" pitchFamily="34" charset="0"/>
              </a:rPr>
              <a:t>HaShem</a:t>
            </a:r>
            <a:r>
              <a:rPr lang="en-AU" sz="2400" dirty="0">
                <a:effectLst/>
                <a:latin typeface="Arial" panose="020B0604020202020204" pitchFamily="34" charset="0"/>
                <a:ea typeface="Calibri" panose="020F0502020204030204" pitchFamily="34" charset="0"/>
              </a:rPr>
              <a:t> is like the honey that comes from the lips of a </a:t>
            </a:r>
            <a:r>
              <a:rPr lang="en-AU" sz="2400" dirty="0">
                <a:solidFill>
                  <a:srgbClr val="FFFF00"/>
                </a:solidFill>
                <a:effectLst/>
                <a:latin typeface="Arial" panose="020B0604020202020204" pitchFamily="34" charset="0"/>
                <a:ea typeface="Calibri" panose="020F0502020204030204" pitchFamily="34" charset="0"/>
              </a:rPr>
              <a:t>strange</a:t>
            </a:r>
            <a:r>
              <a:rPr lang="en-AU" sz="2400" dirty="0">
                <a:effectLst/>
                <a:latin typeface="Arial" panose="020B0604020202020204" pitchFamily="34" charset="0"/>
                <a:ea typeface="Calibri" panose="020F0502020204030204" pitchFamily="34" charset="0"/>
              </a:rPr>
              <a:t> woman. </a:t>
            </a:r>
          </a:p>
          <a:p>
            <a:r>
              <a:rPr lang="en-AU" sz="2400" dirty="0">
                <a:solidFill>
                  <a:srgbClr val="FFFF00"/>
                </a:solidFill>
                <a:latin typeface="Arial" panose="020B0604020202020204" pitchFamily="34" charset="0"/>
              </a:rPr>
              <a:t>Strange – </a:t>
            </a:r>
            <a:r>
              <a:rPr lang="en-AU" sz="2400" dirty="0" err="1">
                <a:solidFill>
                  <a:srgbClr val="FFFF00"/>
                </a:solidFill>
                <a:latin typeface="Arial" panose="020B0604020202020204" pitchFamily="34" charset="0"/>
              </a:rPr>
              <a:t>Zuwr</a:t>
            </a:r>
            <a:r>
              <a:rPr lang="en-AU" sz="2400" dirty="0">
                <a:solidFill>
                  <a:srgbClr val="FFFF00"/>
                </a:solidFill>
                <a:latin typeface="Arial" panose="020B0604020202020204" pitchFamily="34" charset="0"/>
              </a:rPr>
              <a:t>: </a:t>
            </a:r>
            <a:r>
              <a:rPr lang="en-AU" sz="2400" dirty="0">
                <a:latin typeface="Arial" panose="020B0604020202020204" pitchFamily="34" charset="0"/>
              </a:rPr>
              <a:t>Turn aside, separate out. Bullinger describes it as – An apostate Israelite woman gone over to the idolatrous impurities of heathen religion.</a:t>
            </a:r>
          </a:p>
          <a:p>
            <a:r>
              <a:rPr lang="en-AU" sz="2400" dirty="0">
                <a:effectLst/>
                <a:latin typeface="Arial" panose="020B0604020202020204" pitchFamily="34" charset="0"/>
                <a:ea typeface="Calibri" panose="020F0502020204030204" pitchFamily="34" charset="0"/>
              </a:rPr>
              <a:t>The enticing words of other faiths and belief systems can seem wonderful, but they are in fact bitter as wormwood. </a:t>
            </a:r>
          </a:p>
          <a:p>
            <a:r>
              <a:rPr lang="en-AU" sz="2400" dirty="0">
                <a:effectLst/>
                <a:latin typeface="Arial" panose="020B0604020202020204" pitchFamily="34" charset="0"/>
                <a:ea typeface="Calibri" panose="020F0502020204030204" pitchFamily="34" charset="0"/>
              </a:rPr>
              <a:t> One must be on guard against such approaches as they are as smooth as oil. They can quietly and slowly ooze into our lives. </a:t>
            </a:r>
          </a:p>
          <a:p>
            <a:r>
              <a:rPr lang="en-AU" sz="2400" dirty="0">
                <a:effectLst/>
                <a:latin typeface="Arial" panose="020B0604020202020204" pitchFamily="34" charset="0"/>
                <a:ea typeface="Calibri" panose="020F0502020204030204" pitchFamily="34" charset="0"/>
              </a:rPr>
              <a:t> I am persuaded that as the coming of </a:t>
            </a:r>
            <a:r>
              <a:rPr lang="en-AU" sz="2400" dirty="0" err="1">
                <a:effectLst/>
                <a:latin typeface="Arial" panose="020B0604020202020204" pitchFamily="34" charset="0"/>
                <a:ea typeface="Calibri" panose="020F0502020204030204" pitchFamily="34" charset="0"/>
              </a:rPr>
              <a:t>HaMoshiach</a:t>
            </a:r>
            <a:r>
              <a:rPr lang="en-AU" sz="2400" dirty="0">
                <a:effectLst/>
                <a:latin typeface="Arial" panose="020B0604020202020204" pitchFamily="34" charset="0"/>
                <a:ea typeface="Calibri" panose="020F0502020204030204" pitchFamily="34" charset="0"/>
              </a:rPr>
              <a:t> approaches we are going to face more and more deception and the need to be aware vital. </a:t>
            </a:r>
            <a:endParaRPr lang="en-AU" sz="2400" dirty="0">
              <a:latin typeface="Arial" panose="020B0604020202020204" pitchFamily="34" charset="0"/>
            </a:endParaRPr>
          </a:p>
          <a:p>
            <a:endParaRPr lang="en-AU" dirty="0"/>
          </a:p>
        </p:txBody>
      </p:sp>
    </p:spTree>
    <p:extLst>
      <p:ext uri="{BB962C8B-B14F-4D97-AF65-F5344CB8AC3E}">
        <p14:creationId xmlns:p14="http://schemas.microsoft.com/office/powerpoint/2010/main" val="2367654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35C78-22F7-435B-83DF-DD693C02CC8A}"/>
              </a:ext>
            </a:extLst>
          </p:cNvPr>
          <p:cNvSpPr>
            <a:spLocks noGrp="1"/>
          </p:cNvSpPr>
          <p:nvPr>
            <p:ph type="title"/>
          </p:nvPr>
        </p:nvSpPr>
        <p:spPr>
          <a:xfrm>
            <a:off x="838200" y="365126"/>
            <a:ext cx="10515600" cy="407232"/>
          </a:xfrm>
        </p:spPr>
        <p:txBody>
          <a:bodyPr>
            <a:normAutofit fontScale="90000"/>
          </a:bodyPr>
          <a:lstStyle/>
          <a:p>
            <a:r>
              <a:rPr lang="en-AU" b="1" dirty="0">
                <a:solidFill>
                  <a:srgbClr val="00B0F0"/>
                </a:solidFill>
              </a:rPr>
              <a:t>It pays to be wise – 6/11/21</a:t>
            </a:r>
          </a:p>
        </p:txBody>
      </p:sp>
      <p:sp>
        <p:nvSpPr>
          <p:cNvPr id="3" name="Content Placeholder 2">
            <a:extLst>
              <a:ext uri="{FF2B5EF4-FFF2-40B4-BE49-F238E27FC236}">
                <a16:creationId xmlns:a16="http://schemas.microsoft.com/office/drawing/2014/main" id="{8F4C8C88-EF61-4671-B2E3-37BD000EDFDF}"/>
              </a:ext>
            </a:extLst>
          </p:cNvPr>
          <p:cNvSpPr>
            <a:spLocks noGrp="1"/>
          </p:cNvSpPr>
          <p:nvPr>
            <p:ph idx="1"/>
          </p:nvPr>
        </p:nvSpPr>
        <p:spPr>
          <a:xfrm>
            <a:off x="838200" y="967666"/>
            <a:ext cx="10515600" cy="5209297"/>
          </a:xfrm>
        </p:spPr>
        <p:txBody>
          <a:bodyPr>
            <a:normAutofit fontScale="92500"/>
          </a:bodyPr>
          <a:lstStyle/>
          <a:p>
            <a:r>
              <a:rPr lang="en-AU" sz="2400" dirty="0">
                <a:effectLst/>
                <a:latin typeface="Arial" panose="020B0604020202020204" pitchFamily="34" charset="0"/>
                <a:ea typeface="Calibri" panose="020F0502020204030204" pitchFamily="34" charset="0"/>
                <a:cs typeface="Times New Roman" panose="02020603050405020304" pitchFamily="18" charset="0"/>
              </a:rPr>
              <a:t>It is heartbreaking to engage with people who have a genuine love for the Holy One of Israel but refuse to contemplate the Torah. </a:t>
            </a:r>
          </a:p>
          <a:p>
            <a:r>
              <a:rPr lang="en-AU" sz="2400" dirty="0">
                <a:latin typeface="Arial" panose="020B0604020202020204" pitchFamily="34" charset="0"/>
                <a:ea typeface="Calibri" panose="020F0502020204030204" pitchFamily="34" charset="0"/>
                <a:cs typeface="Times New Roman" panose="02020603050405020304" pitchFamily="18" charset="0"/>
              </a:rPr>
              <a:t>Have t</a:t>
            </a:r>
            <a:r>
              <a:rPr lang="en-AU" sz="2400" dirty="0">
                <a:effectLst/>
                <a:latin typeface="Arial" panose="020B0604020202020204" pitchFamily="34" charset="0"/>
                <a:ea typeface="Calibri" panose="020F0502020204030204" pitchFamily="34" charset="0"/>
                <a:cs typeface="Times New Roman" panose="02020603050405020304" pitchFamily="18" charset="0"/>
              </a:rPr>
              <a:t>hese people been deceived into relationships with “strange women”? </a:t>
            </a:r>
          </a:p>
          <a:p>
            <a:r>
              <a:rPr lang="en-AU" sz="2400" dirty="0">
                <a:effectLst/>
                <a:latin typeface="Arial" panose="020B0604020202020204" pitchFamily="34" charset="0"/>
                <a:ea typeface="Calibri" panose="020F0502020204030204" pitchFamily="34" charset="0"/>
              </a:rPr>
              <a:t>We are told this strange woman doesn’t walk the path of life, but instead her steps lead to Hell. </a:t>
            </a:r>
          </a:p>
          <a:p>
            <a:r>
              <a:rPr lang="en-AU" sz="2400" dirty="0">
                <a:effectLst/>
                <a:latin typeface="Arial" panose="020B0604020202020204" pitchFamily="34" charset="0"/>
                <a:ea typeface="Calibri" panose="020F0502020204030204" pitchFamily="34" charset="0"/>
              </a:rPr>
              <a:t> </a:t>
            </a:r>
            <a:r>
              <a:rPr lang="en-AU" sz="2400" dirty="0">
                <a:latin typeface="Arial" panose="020B0604020202020204" pitchFamily="34" charset="0"/>
                <a:ea typeface="Calibri" panose="020F0502020204030204" pitchFamily="34" charset="0"/>
              </a:rPr>
              <a:t>How m</a:t>
            </a:r>
            <a:r>
              <a:rPr lang="en-AU" sz="2400" dirty="0">
                <a:effectLst/>
                <a:latin typeface="Arial" panose="020B0604020202020204" pitchFamily="34" charset="0"/>
                <a:ea typeface="Calibri" panose="020F0502020204030204" pitchFamily="34" charset="0"/>
              </a:rPr>
              <a:t>any are walking what appears to be a path paved with genuine Gold, but sadly is a path paved with fool’s gold, leading down to Hell.</a:t>
            </a:r>
          </a:p>
          <a:p>
            <a:r>
              <a:rPr lang="en-AU" sz="2400" dirty="0">
                <a:effectLst/>
                <a:latin typeface="Arial" panose="020B0604020202020204" pitchFamily="34" charset="0"/>
                <a:ea typeface="Calibri" panose="020F0502020204030204" pitchFamily="34" charset="0"/>
              </a:rPr>
              <a:t> How fortunate we are that it is </a:t>
            </a:r>
            <a:r>
              <a:rPr lang="en-AU" sz="2400" dirty="0" err="1">
                <a:effectLst/>
                <a:latin typeface="Arial" panose="020B0604020202020204" pitchFamily="34" charset="0"/>
                <a:ea typeface="Calibri" panose="020F0502020204030204" pitchFamily="34" charset="0"/>
              </a:rPr>
              <a:t>HaShem</a:t>
            </a:r>
            <a:r>
              <a:rPr lang="en-AU" sz="2400" dirty="0">
                <a:effectLst/>
                <a:latin typeface="Arial" panose="020B0604020202020204" pitchFamily="34" charset="0"/>
                <a:ea typeface="Calibri" panose="020F0502020204030204" pitchFamily="34" charset="0"/>
              </a:rPr>
              <a:t> Who has the final say on all these matters. He and He alone knows all the facts associated with these matters. The best we can hope to do is lead people to His “Healing Waters” and encourage them to drink there from.</a:t>
            </a:r>
          </a:p>
          <a:p>
            <a:r>
              <a:rPr lang="en-AU" sz="2400" dirty="0">
                <a:effectLst/>
                <a:latin typeface="Arial" panose="020B0604020202020204" pitchFamily="34" charset="0"/>
                <a:ea typeface="Calibri" panose="020F0502020204030204" pitchFamily="34" charset="0"/>
              </a:rPr>
              <a:t> These “Healing Waters” are none other than </a:t>
            </a:r>
            <a:r>
              <a:rPr lang="en-AU" sz="2400" dirty="0" err="1">
                <a:effectLst/>
                <a:latin typeface="Arial" panose="020B0604020202020204" pitchFamily="34" charset="0"/>
                <a:ea typeface="Calibri" panose="020F0502020204030204" pitchFamily="34" charset="0"/>
              </a:rPr>
              <a:t>HaMoshiach</a:t>
            </a:r>
            <a:r>
              <a:rPr lang="en-AU" sz="2400" dirty="0">
                <a:effectLst/>
                <a:latin typeface="Arial" panose="020B0604020202020204" pitchFamily="34" charset="0"/>
                <a:ea typeface="Calibri" panose="020F0502020204030204" pitchFamily="34" charset="0"/>
              </a:rPr>
              <a:t> and Torah. Trying to have One without the other is like trying to drink from a mirage in the desert. It may look the real deal, but on closer inspection you find that it is not.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433554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B6CD7-A3F1-4D35-B96D-00CB296CECE3}"/>
              </a:ext>
            </a:extLst>
          </p:cNvPr>
          <p:cNvSpPr>
            <a:spLocks noGrp="1"/>
          </p:cNvSpPr>
          <p:nvPr>
            <p:ph type="title"/>
          </p:nvPr>
        </p:nvSpPr>
        <p:spPr>
          <a:xfrm>
            <a:off x="838200" y="365126"/>
            <a:ext cx="10515600" cy="315912"/>
          </a:xfrm>
        </p:spPr>
        <p:txBody>
          <a:bodyPr>
            <a:normAutofit fontScale="90000"/>
          </a:bodyPr>
          <a:lstStyle/>
          <a:p>
            <a:r>
              <a:rPr lang="en-AU" b="1" dirty="0">
                <a:solidFill>
                  <a:srgbClr val="00B0F0"/>
                </a:solidFill>
              </a:rPr>
              <a:t>It pays to be wise – 6/11/21</a:t>
            </a:r>
          </a:p>
        </p:txBody>
      </p:sp>
      <p:sp>
        <p:nvSpPr>
          <p:cNvPr id="3" name="Content Placeholder 2">
            <a:extLst>
              <a:ext uri="{FF2B5EF4-FFF2-40B4-BE49-F238E27FC236}">
                <a16:creationId xmlns:a16="http://schemas.microsoft.com/office/drawing/2014/main" id="{3AB8263C-DAC3-4B3D-B1AE-E12EBDC19F11}"/>
              </a:ext>
            </a:extLst>
          </p:cNvPr>
          <p:cNvSpPr>
            <a:spLocks noGrp="1"/>
          </p:cNvSpPr>
          <p:nvPr>
            <p:ph idx="1"/>
          </p:nvPr>
        </p:nvSpPr>
        <p:spPr>
          <a:xfrm>
            <a:off x="838200" y="967666"/>
            <a:ext cx="10515600" cy="5209297"/>
          </a:xfrm>
        </p:spPr>
        <p:txBody>
          <a:bodyPr>
            <a:normAutofit lnSpcReduction="10000"/>
          </a:bodyPr>
          <a:lstStyle/>
          <a:p>
            <a:r>
              <a:rPr lang="en-AU" sz="2400" dirty="0"/>
              <a:t> </a:t>
            </a:r>
            <a:r>
              <a:rPr lang="en-AU" sz="2400" dirty="0">
                <a:effectLst/>
                <a:latin typeface="Arial" panose="020B0604020202020204" pitchFamily="34" charset="0"/>
                <a:ea typeface="Calibri" panose="020F0502020204030204" pitchFamily="34" charset="0"/>
                <a:cs typeface="Times New Roman" panose="02020603050405020304" pitchFamily="18" charset="0"/>
              </a:rPr>
              <a:t>It is worth noting that the writer of Proverbs says that her lips are, </a:t>
            </a:r>
            <a:r>
              <a:rPr lang="en-AU" sz="2400" i="1" dirty="0">
                <a:effectLst/>
                <a:latin typeface="Arial" panose="020B0604020202020204" pitchFamily="34" charset="0"/>
                <a:ea typeface="Calibri" panose="020F0502020204030204" pitchFamily="34" charset="0"/>
                <a:cs typeface="Times New Roman" panose="02020603050405020304" pitchFamily="18" charset="0"/>
              </a:rPr>
              <a:t>“ sharp as a two edged sword </a:t>
            </a:r>
            <a:r>
              <a:rPr lang="en-AU" sz="2400" dirty="0">
                <a:effectLst/>
                <a:latin typeface="Arial" panose="020B0604020202020204" pitchFamily="34" charset="0"/>
                <a:ea typeface="Calibri" panose="020F0502020204030204" pitchFamily="34" charset="0"/>
                <a:cs typeface="Times New Roman" panose="02020603050405020304" pitchFamily="18" charset="0"/>
              </a:rPr>
              <a:t>”. There are of course other references to a “two edged sword”, that we are well aware of.</a:t>
            </a:r>
          </a:p>
          <a:p>
            <a:r>
              <a:rPr lang="en-US" sz="2400" b="1" i="1" baseline="30000" dirty="0">
                <a:solidFill>
                  <a:srgbClr val="FF0000"/>
                </a:solidFill>
              </a:rPr>
              <a:t>12 </a:t>
            </a:r>
            <a:r>
              <a:rPr lang="en-US" sz="2400" b="1" i="1" dirty="0">
                <a:solidFill>
                  <a:srgbClr val="FF0000"/>
                </a:solidFill>
              </a:rPr>
              <a:t>For the Word of God is living and powerful and sharper than any two edged sword, piercing even to the dividing asunder of soul and spirit, and of the joints and marrow, and is a discerner of the thoughts and intents of the heart.</a:t>
            </a:r>
          </a:p>
          <a:p>
            <a:r>
              <a:rPr lang="en-US" sz="2400" b="1" i="1" baseline="30000" dirty="0">
                <a:solidFill>
                  <a:srgbClr val="FF0000"/>
                </a:solidFill>
              </a:rPr>
              <a:t>13 </a:t>
            </a:r>
            <a:r>
              <a:rPr lang="en-US" sz="2400" b="1" i="1" dirty="0">
                <a:solidFill>
                  <a:srgbClr val="FF0000"/>
                </a:solidFill>
              </a:rPr>
              <a:t>Neither is there any creature that is not manifest in His sight, but all things are naked and open unto the eyes of Him with whom we have to do.</a:t>
            </a:r>
          </a:p>
          <a:p>
            <a:r>
              <a:rPr lang="en-US" sz="2400" b="1" i="1" baseline="30000" dirty="0">
                <a:solidFill>
                  <a:srgbClr val="FF0000"/>
                </a:solidFill>
              </a:rPr>
              <a:t>14 </a:t>
            </a:r>
            <a:r>
              <a:rPr lang="en-US" sz="2400" b="1" i="1" dirty="0">
                <a:solidFill>
                  <a:srgbClr val="FF0000"/>
                </a:solidFill>
              </a:rPr>
              <a:t>Seeing then that we have a great High Priest who has passed into the Heavens, Jesus the Son of God, let us hold fast to our profession.</a:t>
            </a:r>
          </a:p>
          <a:p>
            <a:r>
              <a:rPr lang="en-US" sz="2400" b="1" i="1" baseline="30000" dirty="0">
                <a:solidFill>
                  <a:srgbClr val="FF0000"/>
                </a:solidFill>
              </a:rPr>
              <a:t>15 </a:t>
            </a:r>
            <a:r>
              <a:rPr lang="en-US" sz="2400" b="1" i="1" dirty="0">
                <a:solidFill>
                  <a:srgbClr val="FF0000"/>
                </a:solidFill>
              </a:rPr>
              <a:t>For we do not have a High Priest who cannot be touched with the feelings of our infirmities, but was in all points tempted as we are, yet without sin.</a:t>
            </a:r>
          </a:p>
          <a:p>
            <a:r>
              <a:rPr lang="en-US" sz="2400" b="1" i="1" baseline="30000" dirty="0">
                <a:solidFill>
                  <a:srgbClr val="FF0000"/>
                </a:solidFill>
              </a:rPr>
              <a:t>16 </a:t>
            </a:r>
            <a:r>
              <a:rPr lang="en-US" sz="2400" b="1" i="1" dirty="0">
                <a:solidFill>
                  <a:srgbClr val="FF0000"/>
                </a:solidFill>
              </a:rPr>
              <a:t>Let us therefore come boldly unto the throne of grace, that we may obtain mercy and find grace to help in time of need.  </a:t>
            </a:r>
            <a:r>
              <a:rPr lang="en-US" sz="2400" dirty="0"/>
              <a:t>Hebrews 4:12-16</a:t>
            </a:r>
          </a:p>
          <a:p>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p>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dirty="0"/>
          </a:p>
        </p:txBody>
      </p:sp>
    </p:spTree>
    <p:extLst>
      <p:ext uri="{BB962C8B-B14F-4D97-AF65-F5344CB8AC3E}">
        <p14:creationId xmlns:p14="http://schemas.microsoft.com/office/powerpoint/2010/main" val="831715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3203B-D58A-4F37-9DF0-E677B40EC0B7}"/>
              </a:ext>
            </a:extLst>
          </p:cNvPr>
          <p:cNvSpPr>
            <a:spLocks noGrp="1"/>
          </p:cNvSpPr>
          <p:nvPr>
            <p:ph type="title"/>
          </p:nvPr>
        </p:nvSpPr>
        <p:spPr>
          <a:xfrm>
            <a:off x="838200" y="365126"/>
            <a:ext cx="10515600" cy="416110"/>
          </a:xfrm>
        </p:spPr>
        <p:txBody>
          <a:bodyPr>
            <a:normAutofit fontScale="90000"/>
          </a:bodyPr>
          <a:lstStyle/>
          <a:p>
            <a:r>
              <a:rPr lang="en-AU" b="1" dirty="0">
                <a:solidFill>
                  <a:srgbClr val="00B0F0"/>
                </a:solidFill>
              </a:rPr>
              <a:t>It pays to be wise – 6/11/21</a:t>
            </a:r>
          </a:p>
        </p:txBody>
      </p:sp>
      <p:sp>
        <p:nvSpPr>
          <p:cNvPr id="3" name="Content Placeholder 2">
            <a:extLst>
              <a:ext uri="{FF2B5EF4-FFF2-40B4-BE49-F238E27FC236}">
                <a16:creationId xmlns:a16="http://schemas.microsoft.com/office/drawing/2014/main" id="{C23C9AD2-A178-4629-A458-E2FA957AF49A}"/>
              </a:ext>
            </a:extLst>
          </p:cNvPr>
          <p:cNvSpPr>
            <a:spLocks noGrp="1"/>
          </p:cNvSpPr>
          <p:nvPr>
            <p:ph idx="1"/>
          </p:nvPr>
        </p:nvSpPr>
        <p:spPr>
          <a:xfrm>
            <a:off x="838200" y="958788"/>
            <a:ext cx="10515600" cy="5218175"/>
          </a:xfrm>
        </p:spPr>
        <p:txBody>
          <a:bodyPr>
            <a:normAutofit lnSpcReduction="10000"/>
          </a:bodyPr>
          <a:lstStyle/>
          <a:p>
            <a:r>
              <a:rPr lang="en-AU" sz="2400" i="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“I turned round to see who was speaking to me, and when I turned I saw seven golden lamp-stands and, in the middle of them, one </a:t>
            </a:r>
            <a:r>
              <a:rPr lang="en-AU" sz="2400" b="1" i="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like a Son of man, </a:t>
            </a:r>
            <a:r>
              <a:rPr lang="en-AU" sz="2400" i="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dressed in a long robe tied at the waist with a </a:t>
            </a:r>
            <a:r>
              <a:rPr lang="en-AU" sz="2400" b="1" i="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belt of gold. His head and his hair were white with the whiteness of wool, like snow, his eyes </a:t>
            </a:r>
            <a:r>
              <a:rPr lang="en-AU" sz="2400" i="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like a </a:t>
            </a:r>
            <a:r>
              <a:rPr lang="en-AU" sz="2400" b="1" i="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burning </a:t>
            </a:r>
            <a:r>
              <a:rPr lang="en-AU" sz="2400" i="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flame, </a:t>
            </a:r>
            <a:r>
              <a:rPr lang="en-AU" sz="2400" b="1" i="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his feet like burnished bronze </a:t>
            </a:r>
            <a:r>
              <a:rPr lang="en-AU" sz="2400" i="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when it has been refined in a furnace, and</a:t>
            </a:r>
            <a:r>
              <a:rPr lang="en-AU" sz="2400" b="1" i="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his voice like the sound of the ocean. </a:t>
            </a:r>
            <a:r>
              <a:rPr lang="en-AU" sz="2400" i="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In his right hand he was holding seven stars, out of his mouth came a sharp sword, double-edged, and his face was like the sun shining with all its force.”  </a:t>
            </a:r>
            <a:r>
              <a:rPr lang="en-AU" sz="2400" dirty="0">
                <a:effectLst/>
                <a:latin typeface="Arial" panose="020B0604020202020204" pitchFamily="34" charset="0"/>
                <a:ea typeface="Calibri" panose="020F0502020204030204" pitchFamily="34" charset="0"/>
                <a:cs typeface="Times New Roman" panose="02020603050405020304" pitchFamily="18" charset="0"/>
              </a:rPr>
              <a:t>Revelation 1:12-16 [NJB]</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r>
              <a:rPr lang="en-AU" sz="2400" dirty="0">
                <a:effectLst/>
                <a:latin typeface="Arial" panose="020B0604020202020204" pitchFamily="34" charset="0"/>
                <a:ea typeface="Calibri" panose="020F0502020204030204" pitchFamily="34" charset="0"/>
                <a:cs typeface="Times New Roman" panose="02020603050405020304" pitchFamily="18" charset="0"/>
              </a:rPr>
              <a:t>If a sharp two edged sword is used on someone, then we can expect a change to the original. All the above scripture quotes are trying to make a very strong point by using the terms, “sharp, sword, two edged, cut, joints, marrow,” etc. </a:t>
            </a:r>
          </a:p>
          <a:p>
            <a:r>
              <a:rPr lang="en-AU" sz="2400" dirty="0">
                <a:effectLst/>
                <a:latin typeface="Arial" panose="020B0604020202020204" pitchFamily="34" charset="0"/>
                <a:ea typeface="Calibri" panose="020F0502020204030204" pitchFamily="34" charset="0"/>
                <a:cs typeface="Times New Roman" panose="02020603050405020304" pitchFamily="18" charset="0"/>
              </a:rPr>
              <a:t>The writer of Proverbs is trying to show us how dangerous it is to become entangled with “strange women”. Yes he is talking about a physical woman, but it also alludes to “spiritual falsehood”.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166673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9D900-8896-4B78-86CD-F9A7EDE60FB4}"/>
              </a:ext>
            </a:extLst>
          </p:cNvPr>
          <p:cNvSpPr>
            <a:spLocks noGrp="1"/>
          </p:cNvSpPr>
          <p:nvPr>
            <p:ph type="title"/>
          </p:nvPr>
        </p:nvSpPr>
        <p:spPr>
          <a:xfrm>
            <a:off x="838200" y="338493"/>
            <a:ext cx="10515600" cy="469376"/>
          </a:xfrm>
        </p:spPr>
        <p:txBody>
          <a:bodyPr>
            <a:normAutofit fontScale="90000"/>
          </a:bodyPr>
          <a:lstStyle/>
          <a:p>
            <a:r>
              <a:rPr lang="en-AU" b="1" dirty="0">
                <a:solidFill>
                  <a:srgbClr val="00B0F0"/>
                </a:solidFill>
              </a:rPr>
              <a:t>It pays to be wise – 6/11/21</a:t>
            </a:r>
          </a:p>
        </p:txBody>
      </p:sp>
      <p:sp>
        <p:nvSpPr>
          <p:cNvPr id="3" name="Content Placeholder 2">
            <a:extLst>
              <a:ext uri="{FF2B5EF4-FFF2-40B4-BE49-F238E27FC236}">
                <a16:creationId xmlns:a16="http://schemas.microsoft.com/office/drawing/2014/main" id="{1929F213-4E37-4724-B02B-2F432125771D}"/>
              </a:ext>
            </a:extLst>
          </p:cNvPr>
          <p:cNvSpPr>
            <a:spLocks noGrp="1"/>
          </p:cNvSpPr>
          <p:nvPr>
            <p:ph idx="1"/>
          </p:nvPr>
        </p:nvSpPr>
        <p:spPr>
          <a:xfrm>
            <a:off x="838200" y="1038687"/>
            <a:ext cx="10515600" cy="5138276"/>
          </a:xfrm>
        </p:spPr>
        <p:txBody>
          <a:bodyPr>
            <a:normAutofit fontScale="85000" lnSpcReduction="20000"/>
          </a:bodyPr>
          <a:lstStyle/>
          <a:p>
            <a:r>
              <a:rPr lang="en-US" dirty="0">
                <a:solidFill>
                  <a:srgbClr val="FF0000"/>
                </a:solidFill>
              </a:rPr>
              <a:t>17 Then one of the seven angels holding the seven bowls came and spoke with me, saying, “Come, I will show you the sentencing of the great prostitute,</a:t>
            </a:r>
            <a:r>
              <a:rPr lang="en-US" baseline="30000" dirty="0">
                <a:solidFill>
                  <a:srgbClr val="FF0000"/>
                </a:solidFill>
              </a:rPr>
              <a:t>[</a:t>
            </a:r>
            <a:r>
              <a:rPr lang="en-US" baseline="30000" dirty="0">
                <a:solidFill>
                  <a:srgbClr val="FF0000"/>
                </a:solidFill>
                <a:hlinkClick r:id="rId2" tooltip="See footnote a">
                  <a:extLst>
                    <a:ext uri="{A12FA001-AC4F-418D-AE19-62706E023703}">
                      <ahyp:hlinkClr xmlns:ahyp="http://schemas.microsoft.com/office/drawing/2018/hyperlinkcolor" val="tx"/>
                    </a:ext>
                  </a:extLst>
                </a:hlinkClick>
              </a:rPr>
              <a:t>a</a:t>
            </a:r>
            <a:r>
              <a:rPr lang="en-US" baseline="30000" dirty="0">
                <a:solidFill>
                  <a:srgbClr val="FF0000"/>
                </a:solidFill>
              </a:rPr>
              <a:t>]</a:t>
            </a:r>
            <a:r>
              <a:rPr lang="en-US" dirty="0">
                <a:solidFill>
                  <a:srgbClr val="FF0000"/>
                </a:solidFill>
              </a:rPr>
              <a:t> who sits on many waters. </a:t>
            </a:r>
            <a:r>
              <a:rPr lang="en-US" baseline="30000" dirty="0">
                <a:solidFill>
                  <a:srgbClr val="FF0000"/>
                </a:solidFill>
              </a:rPr>
              <a:t>2 </a:t>
            </a:r>
            <a:r>
              <a:rPr lang="en-US" dirty="0">
                <a:solidFill>
                  <a:srgbClr val="FF0000"/>
                </a:solidFill>
              </a:rPr>
              <a:t>The earth’s kings committed sexual immorality with her, and those who dwell on the earth got drunk with the wine of her immorality.”</a:t>
            </a:r>
          </a:p>
          <a:p>
            <a:r>
              <a:rPr lang="en-US" baseline="30000" dirty="0">
                <a:solidFill>
                  <a:srgbClr val="FF0000"/>
                </a:solidFill>
              </a:rPr>
              <a:t>3 </a:t>
            </a:r>
            <a:r>
              <a:rPr lang="en-US" dirty="0">
                <a:solidFill>
                  <a:srgbClr val="FF0000"/>
                </a:solidFill>
              </a:rPr>
              <a:t>So he carried me away in the </a:t>
            </a:r>
            <a:r>
              <a:rPr lang="en-US" i="1" dirty="0" err="1">
                <a:solidFill>
                  <a:srgbClr val="FF0000"/>
                </a:solidFill>
              </a:rPr>
              <a:t>Ruach</a:t>
            </a:r>
            <a:r>
              <a:rPr lang="en-US" dirty="0">
                <a:solidFill>
                  <a:srgbClr val="FF0000"/>
                </a:solidFill>
              </a:rPr>
              <a:t> into a wilderness, and I saw a woman sitting on a scarlet beast that was full of blasphemous names and had seven heads and ten horns. </a:t>
            </a:r>
            <a:r>
              <a:rPr lang="en-US" baseline="30000" dirty="0">
                <a:solidFill>
                  <a:srgbClr val="FF0000"/>
                </a:solidFill>
              </a:rPr>
              <a:t>[</a:t>
            </a:r>
            <a:r>
              <a:rPr lang="en-US" baseline="30000" dirty="0">
                <a:solidFill>
                  <a:srgbClr val="FF0000"/>
                </a:solidFill>
                <a:hlinkClick r:id="rId3" tooltip="See footnote b">
                  <a:extLst>
                    <a:ext uri="{A12FA001-AC4F-418D-AE19-62706E023703}">
                      <ahyp:hlinkClr xmlns:ahyp="http://schemas.microsoft.com/office/drawing/2018/hyperlinkcolor" val="tx"/>
                    </a:ext>
                  </a:extLst>
                </a:hlinkClick>
              </a:rPr>
              <a:t>b</a:t>
            </a:r>
            <a:r>
              <a:rPr lang="en-US" baseline="30000" dirty="0">
                <a:solidFill>
                  <a:srgbClr val="FF0000"/>
                </a:solidFill>
              </a:rPr>
              <a:t>]</a:t>
            </a:r>
            <a:r>
              <a:rPr lang="en-US" dirty="0">
                <a:solidFill>
                  <a:srgbClr val="FF0000"/>
                </a:solidFill>
              </a:rPr>
              <a:t> </a:t>
            </a:r>
            <a:r>
              <a:rPr lang="en-US" baseline="30000" dirty="0">
                <a:solidFill>
                  <a:srgbClr val="FF0000"/>
                </a:solidFill>
              </a:rPr>
              <a:t>4 </a:t>
            </a:r>
            <a:r>
              <a:rPr lang="en-US" dirty="0">
                <a:solidFill>
                  <a:srgbClr val="FF0000"/>
                </a:solidFill>
              </a:rPr>
              <a:t>The woman was clothed in purple and scarlet, and adorned with gold and precious stones and pearls.</a:t>
            </a:r>
            <a:r>
              <a:rPr lang="en-US" baseline="30000" dirty="0">
                <a:solidFill>
                  <a:srgbClr val="FF0000"/>
                </a:solidFill>
              </a:rPr>
              <a:t>[</a:t>
            </a:r>
            <a:r>
              <a:rPr lang="en-US" baseline="30000" dirty="0">
                <a:solidFill>
                  <a:srgbClr val="FF0000"/>
                </a:solidFill>
                <a:hlinkClick r:id="rId4" tooltip="See footnote c">
                  <a:extLst>
                    <a:ext uri="{A12FA001-AC4F-418D-AE19-62706E023703}">
                      <ahyp:hlinkClr xmlns:ahyp="http://schemas.microsoft.com/office/drawing/2018/hyperlinkcolor" val="tx"/>
                    </a:ext>
                  </a:extLst>
                </a:hlinkClick>
              </a:rPr>
              <a:t>c</a:t>
            </a:r>
            <a:r>
              <a:rPr lang="en-US" baseline="30000" dirty="0">
                <a:solidFill>
                  <a:srgbClr val="FF0000"/>
                </a:solidFill>
              </a:rPr>
              <a:t>]</a:t>
            </a:r>
            <a:r>
              <a:rPr lang="en-US" dirty="0">
                <a:solidFill>
                  <a:srgbClr val="FF0000"/>
                </a:solidFill>
              </a:rPr>
              <a:t> She was holding a golden cup</a:t>
            </a:r>
            <a:r>
              <a:rPr lang="en-US" baseline="30000" dirty="0">
                <a:solidFill>
                  <a:srgbClr val="FF0000"/>
                </a:solidFill>
              </a:rPr>
              <a:t>[</a:t>
            </a:r>
            <a:r>
              <a:rPr lang="en-US" baseline="30000" dirty="0">
                <a:solidFill>
                  <a:srgbClr val="FF0000"/>
                </a:solidFill>
                <a:hlinkClick r:id="rId5" tooltip="See footnote d">
                  <a:extLst>
                    <a:ext uri="{A12FA001-AC4F-418D-AE19-62706E023703}">
                      <ahyp:hlinkClr xmlns:ahyp="http://schemas.microsoft.com/office/drawing/2018/hyperlinkcolor" val="tx"/>
                    </a:ext>
                  </a:extLst>
                </a:hlinkClick>
              </a:rPr>
              <a:t>d</a:t>
            </a:r>
            <a:r>
              <a:rPr lang="en-US" baseline="30000" dirty="0">
                <a:solidFill>
                  <a:srgbClr val="FF0000"/>
                </a:solidFill>
              </a:rPr>
              <a:t>]</a:t>
            </a:r>
            <a:r>
              <a:rPr lang="en-US" dirty="0">
                <a:solidFill>
                  <a:srgbClr val="FF0000"/>
                </a:solidFill>
              </a:rPr>
              <a:t> in her hand full of detestable things and the filth of her immorality, </a:t>
            </a:r>
            <a:r>
              <a:rPr lang="en-US" baseline="30000" dirty="0">
                <a:solidFill>
                  <a:srgbClr val="FF0000"/>
                </a:solidFill>
              </a:rPr>
              <a:t>5 </a:t>
            </a:r>
            <a:r>
              <a:rPr lang="en-US" dirty="0">
                <a:solidFill>
                  <a:srgbClr val="FF0000"/>
                </a:solidFill>
              </a:rPr>
              <a:t>and on her forehead was written a name, a mystery:</a:t>
            </a:r>
          </a:p>
          <a:p>
            <a:r>
              <a:rPr lang="en-US" dirty="0">
                <a:solidFill>
                  <a:srgbClr val="FF0000"/>
                </a:solidFill>
              </a:rPr>
              <a:t>“Babylon the Great, the mother of prostitutes and the detestable things of the earth.”</a:t>
            </a:r>
          </a:p>
          <a:p>
            <a:r>
              <a:rPr lang="en-US" baseline="30000" dirty="0">
                <a:solidFill>
                  <a:srgbClr val="FF0000"/>
                </a:solidFill>
              </a:rPr>
              <a:t>6 </a:t>
            </a:r>
            <a:r>
              <a:rPr lang="en-US" dirty="0">
                <a:solidFill>
                  <a:srgbClr val="FF0000"/>
                </a:solidFill>
              </a:rPr>
              <a:t>And I saw the woman drunk with the blood of the </a:t>
            </a:r>
            <a:r>
              <a:rPr lang="en-US" i="1" dirty="0" err="1">
                <a:solidFill>
                  <a:srgbClr val="FF0000"/>
                </a:solidFill>
              </a:rPr>
              <a:t>kedoshim</a:t>
            </a:r>
            <a:r>
              <a:rPr lang="en-US" dirty="0">
                <a:solidFill>
                  <a:srgbClr val="FF0000"/>
                </a:solidFill>
              </a:rPr>
              <a:t> and with the blood of the witnesses of </a:t>
            </a:r>
            <a:r>
              <a:rPr lang="en-US" i="1" dirty="0" err="1">
                <a:solidFill>
                  <a:srgbClr val="FF0000"/>
                </a:solidFill>
              </a:rPr>
              <a:t>Yeshua</a:t>
            </a:r>
            <a:r>
              <a:rPr lang="en-US" dirty="0">
                <a:solidFill>
                  <a:srgbClr val="FF0000"/>
                </a:solidFill>
              </a:rPr>
              <a:t>. When I saw her, I was totally astounded.</a:t>
            </a:r>
          </a:p>
          <a:p>
            <a:r>
              <a:rPr lang="en-US" baseline="30000" dirty="0">
                <a:solidFill>
                  <a:srgbClr val="FF0000"/>
                </a:solidFill>
              </a:rPr>
              <a:t>7 </a:t>
            </a:r>
            <a:r>
              <a:rPr lang="en-US" dirty="0">
                <a:solidFill>
                  <a:srgbClr val="FF0000"/>
                </a:solidFill>
              </a:rPr>
              <a:t>But the angel said to me, “Why are you astonished? I will tell you the mystery of the woman and of the beast that carries her, which has the seven heads and ten horns. </a:t>
            </a:r>
            <a:r>
              <a:rPr lang="en-US" dirty="0"/>
              <a:t>Revelation 17:1-7</a:t>
            </a:r>
          </a:p>
          <a:p>
            <a:endParaRPr lang="en-AU" dirty="0"/>
          </a:p>
        </p:txBody>
      </p:sp>
    </p:spTree>
    <p:extLst>
      <p:ext uri="{BB962C8B-B14F-4D97-AF65-F5344CB8AC3E}">
        <p14:creationId xmlns:p14="http://schemas.microsoft.com/office/powerpoint/2010/main" val="1956714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A1857-6DC5-40FC-A14F-490EDC48B6A9}"/>
              </a:ext>
            </a:extLst>
          </p:cNvPr>
          <p:cNvSpPr>
            <a:spLocks noGrp="1"/>
          </p:cNvSpPr>
          <p:nvPr>
            <p:ph type="title"/>
          </p:nvPr>
        </p:nvSpPr>
        <p:spPr>
          <a:xfrm>
            <a:off x="838200" y="365126"/>
            <a:ext cx="10515600" cy="424988"/>
          </a:xfrm>
        </p:spPr>
        <p:txBody>
          <a:bodyPr>
            <a:normAutofit fontScale="90000"/>
          </a:bodyPr>
          <a:lstStyle/>
          <a:p>
            <a:r>
              <a:rPr lang="en-AU" b="1" dirty="0">
                <a:solidFill>
                  <a:srgbClr val="00B0F0"/>
                </a:solidFill>
              </a:rPr>
              <a:t>It pays to be wise – 6/11/21</a:t>
            </a:r>
          </a:p>
        </p:txBody>
      </p:sp>
      <p:sp>
        <p:nvSpPr>
          <p:cNvPr id="3" name="Content Placeholder 2">
            <a:extLst>
              <a:ext uri="{FF2B5EF4-FFF2-40B4-BE49-F238E27FC236}">
                <a16:creationId xmlns:a16="http://schemas.microsoft.com/office/drawing/2014/main" id="{4805EC4B-889B-41D7-8833-5E2707D69467}"/>
              </a:ext>
            </a:extLst>
          </p:cNvPr>
          <p:cNvSpPr>
            <a:spLocks noGrp="1"/>
          </p:cNvSpPr>
          <p:nvPr>
            <p:ph idx="1"/>
          </p:nvPr>
        </p:nvSpPr>
        <p:spPr>
          <a:xfrm>
            <a:off x="838200" y="1012054"/>
            <a:ext cx="10515600" cy="5164909"/>
          </a:xfrm>
        </p:spPr>
        <p:txBody>
          <a:bodyPr>
            <a:normAutofit/>
          </a:bodyPr>
          <a:lstStyle/>
          <a:p>
            <a:pPr>
              <a:lnSpc>
                <a:spcPct val="115000"/>
              </a:lnSpc>
              <a:spcAft>
                <a:spcPts val="1000"/>
              </a:spcAft>
            </a:pPr>
            <a:r>
              <a:rPr lang="en-AU" sz="2400" dirty="0">
                <a:effectLst/>
                <a:latin typeface="Arial" panose="020B0604020202020204" pitchFamily="34" charset="0"/>
                <a:ea typeface="Calibri" panose="020F0502020204030204" pitchFamily="34" charset="0"/>
                <a:cs typeface="Times New Roman" panose="02020603050405020304" pitchFamily="18" charset="0"/>
              </a:rPr>
              <a:t>It is without doubt that all Children of biblical Israel are to shun the deceiving and lying lips of strange women.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r>
              <a:rPr lang="en-AU" sz="2400" dirty="0">
                <a:effectLst/>
                <a:latin typeface="Arial" panose="020B0604020202020204" pitchFamily="34" charset="0"/>
                <a:ea typeface="Calibri" panose="020F0502020204030204" pitchFamily="34" charset="0"/>
              </a:rPr>
              <a:t>The Word of </a:t>
            </a:r>
            <a:r>
              <a:rPr lang="en-AU" sz="2400" dirty="0" err="1">
                <a:effectLst/>
                <a:latin typeface="Arial" panose="020B0604020202020204" pitchFamily="34" charset="0"/>
                <a:ea typeface="Calibri" panose="020F0502020204030204" pitchFamily="34" charset="0"/>
              </a:rPr>
              <a:t>Yeshua</a:t>
            </a:r>
            <a:r>
              <a:rPr lang="en-AU" sz="2400" dirty="0">
                <a:effectLst/>
                <a:latin typeface="Arial" panose="020B0604020202020204" pitchFamily="34" charset="0"/>
                <a:ea typeface="Calibri" panose="020F0502020204030204" pitchFamily="34" charset="0"/>
              </a:rPr>
              <a:t> is sharper than any two edged sword! </a:t>
            </a:r>
          </a:p>
          <a:p>
            <a:r>
              <a:rPr lang="en-AU" sz="2400" dirty="0">
                <a:effectLst/>
                <a:latin typeface="Arial" panose="020B0604020202020204" pitchFamily="34" charset="0"/>
                <a:ea typeface="Calibri" panose="020F0502020204030204" pitchFamily="34" charset="0"/>
              </a:rPr>
              <a:t>What is the Word of </a:t>
            </a:r>
            <a:r>
              <a:rPr lang="en-AU" sz="2400" dirty="0" err="1">
                <a:effectLst/>
                <a:latin typeface="Arial" panose="020B0604020202020204" pitchFamily="34" charset="0"/>
                <a:ea typeface="Calibri" panose="020F0502020204030204" pitchFamily="34" charset="0"/>
              </a:rPr>
              <a:t>Yeshua</a:t>
            </a:r>
            <a:r>
              <a:rPr lang="en-AU" sz="2400" dirty="0">
                <a:effectLst/>
                <a:latin typeface="Arial" panose="020B0604020202020204" pitchFamily="34" charset="0"/>
                <a:ea typeface="Calibri" panose="020F0502020204030204" pitchFamily="34" charset="0"/>
              </a:rPr>
              <a:t> </a:t>
            </a:r>
            <a:r>
              <a:rPr lang="en-AU" sz="2400" dirty="0" err="1">
                <a:effectLst/>
                <a:latin typeface="Arial" panose="020B0604020202020204" pitchFamily="34" charset="0"/>
                <a:ea typeface="Calibri" panose="020F0502020204030204" pitchFamily="34" charset="0"/>
              </a:rPr>
              <a:t>HaMoshiach</a:t>
            </a:r>
            <a:r>
              <a:rPr lang="en-AU" sz="2400" dirty="0">
                <a:effectLst/>
                <a:latin typeface="Arial" panose="020B0604020202020204" pitchFamily="34" charset="0"/>
                <a:ea typeface="Calibri" panose="020F0502020204030204" pitchFamily="34" charset="0"/>
              </a:rPr>
              <a:t>? </a:t>
            </a:r>
          </a:p>
          <a:p>
            <a:r>
              <a:rPr lang="en-AU" sz="2400" dirty="0">
                <a:effectLst/>
                <a:latin typeface="Arial" panose="020B0604020202020204" pitchFamily="34" charset="0"/>
                <a:ea typeface="Calibri" panose="020F0502020204030204" pitchFamily="34" charset="0"/>
              </a:rPr>
              <a:t>The Word of </a:t>
            </a:r>
            <a:r>
              <a:rPr lang="en-AU" sz="2400" dirty="0" err="1">
                <a:effectLst/>
                <a:latin typeface="Arial" panose="020B0604020202020204" pitchFamily="34" charset="0"/>
                <a:ea typeface="Calibri" panose="020F0502020204030204" pitchFamily="34" charset="0"/>
              </a:rPr>
              <a:t>HaMoshiach</a:t>
            </a:r>
            <a:r>
              <a:rPr lang="en-AU" sz="2400" dirty="0">
                <a:effectLst/>
                <a:latin typeface="Arial" panose="020B0604020202020204" pitchFamily="34" charset="0"/>
                <a:ea typeface="Calibri" panose="020F0502020204030204" pitchFamily="34" charset="0"/>
              </a:rPr>
              <a:t> is none other than the Torah of </a:t>
            </a:r>
            <a:r>
              <a:rPr lang="en-AU" sz="2400" dirty="0" err="1">
                <a:effectLst/>
                <a:latin typeface="Arial" panose="020B0604020202020204" pitchFamily="34" charset="0"/>
                <a:ea typeface="Calibri" panose="020F0502020204030204" pitchFamily="34" charset="0"/>
              </a:rPr>
              <a:t>HaShem</a:t>
            </a:r>
            <a:r>
              <a:rPr lang="en-AU" sz="2400" dirty="0">
                <a:effectLst/>
                <a:latin typeface="Arial" panose="020B0604020202020204" pitchFamily="34" charset="0"/>
                <a:ea typeface="Calibri" panose="020F0502020204030204" pitchFamily="34" charset="0"/>
              </a:rPr>
              <a:t> as given to Moshe, thus called the Torah of Moshe. </a:t>
            </a:r>
          </a:p>
          <a:p>
            <a:r>
              <a:rPr lang="en-AU" sz="2400" dirty="0">
                <a:effectLst/>
                <a:latin typeface="Arial" panose="020B0604020202020204" pitchFamily="34" charset="0"/>
                <a:ea typeface="Calibri" panose="020F0502020204030204" pitchFamily="34" charset="0"/>
              </a:rPr>
              <a:t>Allow me to make a statement that many may find offensive but none the less true.</a:t>
            </a:r>
          </a:p>
          <a:p>
            <a:r>
              <a:rPr lang="en-AU" sz="2400" dirty="0">
                <a:effectLst/>
                <a:latin typeface="Arial" panose="020B0604020202020204" pitchFamily="34" charset="0"/>
                <a:ea typeface="Calibri" panose="020F0502020204030204" pitchFamily="34" charset="0"/>
              </a:rPr>
              <a:t> Any one that tells you that the Torah is no longer valid for believers in </a:t>
            </a:r>
            <a:r>
              <a:rPr lang="en-AU" sz="2400" dirty="0" err="1">
                <a:effectLst/>
                <a:latin typeface="Arial" panose="020B0604020202020204" pitchFamily="34" charset="0"/>
                <a:ea typeface="Calibri" panose="020F0502020204030204" pitchFamily="34" charset="0"/>
              </a:rPr>
              <a:t>HaMoshiach</a:t>
            </a:r>
            <a:r>
              <a:rPr lang="en-AU" sz="2400" dirty="0">
                <a:effectLst/>
                <a:latin typeface="Arial" panose="020B0604020202020204" pitchFamily="34" charset="0"/>
                <a:ea typeface="Calibri" panose="020F0502020204030204" pitchFamily="34" charset="0"/>
              </a:rPr>
              <a:t> is relaying the words spoken by a “strange woman”. </a:t>
            </a:r>
            <a:endParaRPr lang="en-AU" sz="2400" dirty="0"/>
          </a:p>
        </p:txBody>
      </p:sp>
    </p:spTree>
    <p:extLst>
      <p:ext uri="{BB962C8B-B14F-4D97-AF65-F5344CB8AC3E}">
        <p14:creationId xmlns:p14="http://schemas.microsoft.com/office/powerpoint/2010/main" val="1262383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14D84-0EBE-4717-B057-41DDE0898051}"/>
              </a:ext>
            </a:extLst>
          </p:cNvPr>
          <p:cNvSpPr>
            <a:spLocks noGrp="1"/>
          </p:cNvSpPr>
          <p:nvPr>
            <p:ph type="title"/>
          </p:nvPr>
        </p:nvSpPr>
        <p:spPr>
          <a:xfrm>
            <a:off x="838200" y="365126"/>
            <a:ext cx="10515600" cy="460498"/>
          </a:xfrm>
        </p:spPr>
        <p:txBody>
          <a:bodyPr>
            <a:normAutofit fontScale="90000"/>
          </a:bodyPr>
          <a:lstStyle/>
          <a:p>
            <a:r>
              <a:rPr lang="en-US" b="1" dirty="0">
                <a:solidFill>
                  <a:srgbClr val="00B0F0"/>
                </a:solidFill>
              </a:rPr>
              <a:t>It pays to be wise – 6/11/21</a:t>
            </a:r>
            <a:endParaRPr lang="en-AU" b="1" dirty="0">
              <a:solidFill>
                <a:srgbClr val="00B0F0"/>
              </a:solidFill>
            </a:endParaRPr>
          </a:p>
        </p:txBody>
      </p:sp>
      <p:sp>
        <p:nvSpPr>
          <p:cNvPr id="3" name="Content Placeholder 2">
            <a:extLst>
              <a:ext uri="{FF2B5EF4-FFF2-40B4-BE49-F238E27FC236}">
                <a16:creationId xmlns:a16="http://schemas.microsoft.com/office/drawing/2014/main" id="{A8DDA57B-8410-41FE-A061-DFC30CF7590C}"/>
              </a:ext>
            </a:extLst>
          </p:cNvPr>
          <p:cNvSpPr>
            <a:spLocks noGrp="1"/>
          </p:cNvSpPr>
          <p:nvPr>
            <p:ph idx="1"/>
          </p:nvPr>
        </p:nvSpPr>
        <p:spPr>
          <a:xfrm>
            <a:off x="838200" y="994299"/>
            <a:ext cx="10515600" cy="5182664"/>
          </a:xfrm>
        </p:spPr>
        <p:txBody>
          <a:bodyPr>
            <a:noAutofit/>
          </a:bodyPr>
          <a:lstStyle/>
          <a:p>
            <a:r>
              <a:rPr lang="en-AU" sz="2000" dirty="0">
                <a:effectLst/>
                <a:latin typeface="Arial" panose="020B0604020202020204" pitchFamily="34" charset="0"/>
                <a:ea typeface="Calibri" panose="020F0502020204030204" pitchFamily="34" charset="0"/>
              </a:rPr>
              <a:t>Please consider the following quote taken from the comments found in the New Jerusalem Bible referring to the passage taken from Revelation 1:16.</a:t>
            </a:r>
          </a:p>
          <a:p>
            <a:r>
              <a:rPr lang="en-AU" sz="2000" b="1" dirty="0">
                <a:solidFill>
                  <a:srgbClr val="FFFF00"/>
                </a:solidFill>
                <a:effectLst/>
                <a:latin typeface="Arial" panose="020B0604020202020204" pitchFamily="34" charset="0"/>
                <a:ea typeface="Calibri" panose="020F0502020204030204" pitchFamily="34" charset="0"/>
              </a:rPr>
              <a:t>In his power [his ‘right hand’] he holds the seven churches [the ‘stars’, see v, 20]; he is prepared to sentence faithless Christians to death [the ‘double-edged sword’]....”</a:t>
            </a:r>
            <a:endParaRPr lang="en-AU" sz="2000" dirty="0">
              <a:solidFill>
                <a:srgbClr val="FFFF00"/>
              </a:solidFill>
              <a:effectLst/>
              <a:latin typeface="Arial" panose="020B0604020202020204" pitchFamily="34" charset="0"/>
              <a:ea typeface="Calibri" panose="020F0502020204030204" pitchFamily="34" charset="0"/>
            </a:endParaRPr>
          </a:p>
          <a:p>
            <a:r>
              <a:rPr lang="en-AU" sz="2000" dirty="0">
                <a:effectLst/>
                <a:latin typeface="Arial" panose="020B0604020202020204" pitchFamily="34" charset="0"/>
                <a:ea typeface="Calibri" panose="020F0502020204030204" pitchFamily="34" charset="0"/>
                <a:cs typeface="Times New Roman" panose="02020603050405020304" pitchFamily="18" charset="0"/>
              </a:rPr>
              <a:t>When we consider this, we must ask the question what is a “faithless” Christian? I anticipate most Christians would answer along the lines, “that a faithless Christian is one who does not follow Jesus”. So then we need to ask, “What does following Jesus entail”? Well we know it is NOT adhering to the deceptive lies of a “strange woman”. It is adhering to the Holy Torah, the very instructions </a:t>
            </a:r>
            <a:r>
              <a:rPr lang="en-AU" sz="2000" dirty="0" err="1">
                <a:effectLst/>
                <a:latin typeface="Arial" panose="020B0604020202020204" pitchFamily="34" charset="0"/>
                <a:ea typeface="Calibri" panose="020F0502020204030204" pitchFamily="34" charset="0"/>
                <a:cs typeface="Times New Roman" panose="02020603050405020304" pitchFamily="18" charset="0"/>
              </a:rPr>
              <a:t>HaShem</a:t>
            </a:r>
            <a:r>
              <a:rPr lang="en-AU" sz="2000" dirty="0">
                <a:effectLst/>
                <a:latin typeface="Arial" panose="020B0604020202020204" pitchFamily="34" charset="0"/>
                <a:ea typeface="Calibri" panose="020F0502020204030204" pitchFamily="34" charset="0"/>
                <a:cs typeface="Times New Roman" panose="02020603050405020304" pitchFamily="18" charset="0"/>
              </a:rPr>
              <a:t> has set down for all of His Children to follow and embrace. </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r>
              <a:rPr lang="en-AU" sz="2000" dirty="0">
                <a:effectLst/>
                <a:latin typeface="Arial" panose="020B0604020202020204" pitchFamily="34" charset="0"/>
                <a:ea typeface="Calibri" panose="020F0502020204030204" pitchFamily="34" charset="0"/>
              </a:rPr>
              <a:t>The words the writer of Proverbs writes are the instructive words of The Father. The very words </a:t>
            </a:r>
            <a:r>
              <a:rPr lang="en-AU" sz="2000" dirty="0" err="1">
                <a:effectLst/>
                <a:latin typeface="Arial" panose="020B0604020202020204" pitchFamily="34" charset="0"/>
                <a:ea typeface="Calibri" panose="020F0502020204030204" pitchFamily="34" charset="0"/>
              </a:rPr>
              <a:t>Yeshua</a:t>
            </a:r>
            <a:r>
              <a:rPr lang="en-AU" sz="2000" dirty="0">
                <a:effectLst/>
                <a:latin typeface="Arial" panose="020B0604020202020204" pitchFamily="34" charset="0"/>
                <a:ea typeface="Calibri" panose="020F0502020204030204" pitchFamily="34" charset="0"/>
              </a:rPr>
              <a:t> Himself followed and commanded His </a:t>
            </a:r>
            <a:r>
              <a:rPr lang="en-AU" sz="2000" dirty="0" err="1">
                <a:effectLst/>
                <a:latin typeface="Arial" panose="020B0604020202020204" pitchFamily="34" charset="0"/>
                <a:ea typeface="Calibri" panose="020F0502020204030204" pitchFamily="34" charset="0"/>
              </a:rPr>
              <a:t>Talmidim</a:t>
            </a:r>
            <a:r>
              <a:rPr lang="en-AU" sz="2000" dirty="0">
                <a:effectLst/>
                <a:latin typeface="Arial" panose="020B0604020202020204" pitchFamily="34" charset="0"/>
                <a:ea typeface="Calibri" panose="020F0502020204030204" pitchFamily="34" charset="0"/>
              </a:rPr>
              <a:t> to follow. We will be judged by the Word, thus we await either a positive judgement or a negative judgement. Remember the nation of Israel has always been judged according to our obedience to Torah. </a:t>
            </a:r>
            <a:endParaRPr lang="en-AU" sz="2000" dirty="0"/>
          </a:p>
        </p:txBody>
      </p:sp>
    </p:spTree>
    <p:extLst>
      <p:ext uri="{BB962C8B-B14F-4D97-AF65-F5344CB8AC3E}">
        <p14:creationId xmlns:p14="http://schemas.microsoft.com/office/powerpoint/2010/main" val="35097142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166</TotalTime>
  <Words>2169</Words>
  <Application>Microsoft Office PowerPoint</Application>
  <PresentationFormat>Widescreen</PresentationFormat>
  <Paragraphs>73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It pays to be wise – 6/11/21</vt:lpstr>
      <vt:lpstr>It pays to be wise – 6/11/21</vt:lpstr>
      <vt:lpstr>It pays to be wise – 6/11/21</vt:lpstr>
      <vt:lpstr>It pays to be wise – 6/11/21</vt:lpstr>
      <vt:lpstr>It pays to be wise – 6/11/21</vt:lpstr>
      <vt:lpstr>It pays to be wise – 6/11/21</vt:lpstr>
      <vt:lpstr>It pays to be wise – 6/11/21</vt:lpstr>
      <vt:lpstr>It pays to be wise – 6/11/21</vt:lpstr>
      <vt:lpstr>It pays to be wise – 6/11/21</vt:lpstr>
      <vt:lpstr>It pays to be wise – 6/11/21</vt:lpstr>
      <vt:lpstr>It pays to be wise – 6/11/21</vt:lpstr>
      <vt:lpstr>It pays to be wise – 6/11/21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Wisdom series – 6/11/21</dc:title>
  <dc:creator>Philip Hammond</dc:creator>
  <cp:lastModifiedBy>Philip Hammond</cp:lastModifiedBy>
  <cp:revision>6</cp:revision>
  <dcterms:created xsi:type="dcterms:W3CDTF">2021-11-03T02:42:27Z</dcterms:created>
  <dcterms:modified xsi:type="dcterms:W3CDTF">2022-11-08T01:18:57Z</dcterms:modified>
</cp:coreProperties>
</file>